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0" r:id="rId1"/>
  </p:sldMasterIdLst>
  <p:notesMasterIdLst>
    <p:notesMasterId r:id="rId65"/>
  </p:notesMasterIdLst>
  <p:sldIdLst>
    <p:sldId id="758" r:id="rId2"/>
    <p:sldId id="760" r:id="rId3"/>
    <p:sldId id="833" r:id="rId4"/>
    <p:sldId id="759" r:id="rId5"/>
    <p:sldId id="628" r:id="rId6"/>
    <p:sldId id="630" r:id="rId7"/>
    <p:sldId id="633" r:id="rId8"/>
    <p:sldId id="641" r:id="rId9"/>
    <p:sldId id="645" r:id="rId10"/>
    <p:sldId id="649" r:id="rId11"/>
    <p:sldId id="778" r:id="rId12"/>
    <p:sldId id="653" r:id="rId13"/>
    <p:sldId id="856" r:id="rId14"/>
    <p:sldId id="655" r:id="rId15"/>
    <p:sldId id="861" r:id="rId16"/>
    <p:sldId id="779" r:id="rId17"/>
    <p:sldId id="658" r:id="rId18"/>
    <p:sldId id="862" r:id="rId19"/>
    <p:sldId id="780" r:id="rId20"/>
    <p:sldId id="863" r:id="rId21"/>
    <p:sldId id="835" r:id="rId22"/>
    <p:sldId id="836" r:id="rId23"/>
    <p:sldId id="831" r:id="rId24"/>
    <p:sldId id="837" r:id="rId25"/>
    <p:sldId id="838" r:id="rId26"/>
    <p:sldId id="839" r:id="rId27"/>
    <p:sldId id="840" r:id="rId28"/>
    <p:sldId id="832" r:id="rId29"/>
    <p:sldId id="864" r:id="rId30"/>
    <p:sldId id="841" r:id="rId31"/>
    <p:sldId id="865" r:id="rId32"/>
    <p:sldId id="842" r:id="rId33"/>
    <p:sldId id="843" r:id="rId34"/>
    <p:sldId id="844" r:id="rId35"/>
    <p:sldId id="845" r:id="rId36"/>
    <p:sldId id="824" r:id="rId37"/>
    <p:sldId id="846" r:id="rId38"/>
    <p:sldId id="847" r:id="rId39"/>
    <p:sldId id="848" r:id="rId40"/>
    <p:sldId id="849" r:id="rId41"/>
    <p:sldId id="830" r:id="rId42"/>
    <p:sldId id="850" r:id="rId43"/>
    <p:sldId id="866" r:id="rId44"/>
    <p:sldId id="851" r:id="rId45"/>
    <p:sldId id="852" r:id="rId46"/>
    <p:sldId id="867" r:id="rId47"/>
    <p:sldId id="853" r:id="rId48"/>
    <p:sldId id="854" r:id="rId49"/>
    <p:sldId id="855" r:id="rId50"/>
    <p:sldId id="784" r:id="rId51"/>
    <p:sldId id="868" r:id="rId52"/>
    <p:sldId id="869" r:id="rId53"/>
    <p:sldId id="857" r:id="rId54"/>
    <p:sldId id="870" r:id="rId55"/>
    <p:sldId id="858" r:id="rId56"/>
    <p:sldId id="871" r:id="rId57"/>
    <p:sldId id="859" r:id="rId58"/>
    <p:sldId id="860" r:id="rId59"/>
    <p:sldId id="771" r:id="rId60"/>
    <p:sldId id="765" r:id="rId61"/>
    <p:sldId id="766" r:id="rId62"/>
    <p:sldId id="773" r:id="rId63"/>
    <p:sldId id="291" r:id="rId64"/>
  </p:sldIdLst>
  <p:sldSz cx="9144000" cy="5143500" type="screen16x9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336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Barbara Reif" initials="BR" lastIdx="3" clrIdx="0"/>
  <p:cmAuthor id="1" name="Jane Gibbons -X (jagibbon - DEL ORO CONSULTING INC at Cisco)" initials="JG-(-DOCIaC" lastIdx="28" clrIdx="1"/>
  <p:cmAuthor id="2" name="Bob Vachon" initials="BV" lastIdx="24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0000CC"/>
    <a:srgbClr val="000099"/>
    <a:srgbClr val="CC99FF"/>
    <a:srgbClr val="CC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868" autoAdjust="0"/>
    <p:restoredTop sz="90708" autoAdjust="0"/>
  </p:normalViewPr>
  <p:slideViewPr>
    <p:cSldViewPr snapToGrid="0" showGuides="1">
      <p:cViewPr varScale="1">
        <p:scale>
          <a:sx n="87" d="100"/>
          <a:sy n="87" d="100"/>
        </p:scale>
        <p:origin x="1218" y="78"/>
      </p:cViewPr>
      <p:guideLst>
        <p:guide orient="horz" pos="1620"/>
        <p:guide pos="33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11" d="100"/>
        <a:sy n="111" d="100"/>
      </p:scale>
      <p:origin x="0" y="-512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6337D9-3022-3D41-8D8A-BDF2F3B0DD8E}" type="datetimeFigureOut">
              <a:rPr lang="en-US" smtClean="0"/>
              <a:t>10/5/2021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41018C-6CAF-B84E-B92C-ECB119457FB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75648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b="0" dirty="0"/>
              <a:t>Cisco Networking Academy Program</a:t>
            </a:r>
          </a:p>
          <a:p>
            <a:pPr>
              <a:buFontTx/>
              <a:buNone/>
            </a:pPr>
            <a:r>
              <a:rPr lang="en-US" b="0" dirty="0"/>
              <a:t>Routing and Switching Essentials</a:t>
            </a:r>
            <a:r>
              <a:rPr lang="en-US" b="0" baseline="0" dirty="0"/>
              <a:t> v6.0</a:t>
            </a:r>
            <a:endParaRPr lang="en-US" b="0" dirty="0"/>
          </a:p>
          <a:p>
            <a:pPr>
              <a:buFontTx/>
              <a:buNone/>
            </a:pPr>
            <a:r>
              <a:rPr lang="en-US" sz="1200" b="0" dirty="0"/>
              <a:t>Chapter 2: Static Routing</a:t>
            </a:r>
            <a:endParaRPr lang="en-GB" b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6800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1063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1063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1063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1063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1063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1063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1063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1063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1063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FAD6FEA2-E0A2-4FAE-96AF-664964510D72}" type="slidenum">
              <a:rPr lang="en-US" altLang="en-US" sz="800" smtClean="0"/>
              <a:pPr/>
              <a:t>10</a:t>
            </a:fld>
            <a:endParaRPr lang="en-US" altLang="en-US" sz="800" dirty="0"/>
          </a:p>
        </p:txBody>
      </p:sp>
      <p:sp>
        <p:nvSpPr>
          <p:cNvPr id="1187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7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dirty="0"/>
              <a:t>2.1 – 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Implement Static</a:t>
            </a:r>
            <a:r>
              <a:rPr lang="en-US" sz="1200" kern="1200" baseline="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 Routes</a:t>
            </a:r>
            <a:endParaRPr lang="en-U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r>
              <a:rPr lang="en-US" dirty="0"/>
              <a:t>2.1.2 – Types</a:t>
            </a:r>
            <a:r>
              <a:rPr lang="en-US" baseline="0" dirty="0"/>
              <a:t> of Static Routes</a:t>
            </a:r>
            <a:endParaRPr lang="en-US" dirty="0"/>
          </a:p>
          <a:p>
            <a:r>
              <a:rPr lang="en-US" dirty="0"/>
              <a:t>2.1.2.3 – Default Static Route</a:t>
            </a:r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1783892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1063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1063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1063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1063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1063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1063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1063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1063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1063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FAD6FEA2-E0A2-4FAE-96AF-664964510D72}" type="slidenum">
              <a:rPr lang="en-US" altLang="en-US" sz="800" smtClean="0"/>
              <a:pPr/>
              <a:t>11</a:t>
            </a:fld>
            <a:endParaRPr lang="en-US" altLang="en-US" sz="800" dirty="0"/>
          </a:p>
        </p:txBody>
      </p:sp>
      <p:sp>
        <p:nvSpPr>
          <p:cNvPr id="1187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7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dirty="0"/>
              <a:t>2.1 – 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Implement Static</a:t>
            </a:r>
            <a:r>
              <a:rPr lang="en-US" sz="1200" kern="1200" baseline="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 Routes</a:t>
            </a:r>
            <a:endParaRPr lang="en-U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r>
              <a:rPr lang="en-US" dirty="0"/>
              <a:t>2.1.2 – Types</a:t>
            </a:r>
            <a:r>
              <a:rPr lang="en-US" baseline="0" dirty="0"/>
              <a:t> of Static Routes</a:t>
            </a:r>
            <a:endParaRPr lang="en-US" dirty="0"/>
          </a:p>
          <a:p>
            <a:r>
              <a:rPr lang="en-US" dirty="0"/>
              <a:t>2.1.2.4 – Summary</a:t>
            </a:r>
            <a:r>
              <a:rPr lang="en-US" baseline="0" dirty="0"/>
              <a:t> Static Route</a:t>
            </a:r>
            <a:endParaRPr lang="en-US" dirty="0"/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7526340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dirty="0"/>
              <a:t>2.1 – 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Implement Static</a:t>
            </a:r>
            <a:r>
              <a:rPr lang="en-US" sz="1200" kern="1200" baseline="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 Routes</a:t>
            </a:r>
            <a:endParaRPr lang="en-U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r>
              <a:rPr lang="en-US" dirty="0"/>
              <a:t>2.1.2 – Types</a:t>
            </a:r>
            <a:r>
              <a:rPr lang="en-US" baseline="0" dirty="0"/>
              <a:t> of Static Routes</a:t>
            </a:r>
            <a:endParaRPr lang="en-US" dirty="0"/>
          </a:p>
          <a:p>
            <a:r>
              <a:rPr lang="en-US" dirty="0"/>
              <a:t>2.1.2.5 –</a:t>
            </a:r>
            <a:r>
              <a:rPr lang="en-US" baseline="0" dirty="0"/>
              <a:t> Floating Static Route</a:t>
            </a:r>
            <a:endParaRPr lang="ru-RU" baseline="0" dirty="0"/>
          </a:p>
          <a:p>
            <a:r>
              <a:rPr lang="ru-RU" b="1" baseline="0" dirty="0"/>
              <a:t>2.1.2.6 – Интерактивное задание</a:t>
            </a:r>
            <a:endParaRPr lang="en-US" b="1" baseline="0" dirty="0"/>
          </a:p>
          <a:p>
            <a:endParaRPr lang="en-US" dirty="0"/>
          </a:p>
          <a:p>
            <a:endParaRPr lang="en-US" alt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3564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1200" b="0" dirty="0"/>
              <a:t>2 - Static Routing</a:t>
            </a:r>
          </a:p>
          <a:p>
            <a:pPr>
              <a:buFontTx/>
              <a:buNone/>
            </a:pPr>
            <a:r>
              <a:rPr lang="en-US" sz="1200" b="0" dirty="0"/>
              <a:t>2.2 – Configure Static and Default Routes</a:t>
            </a:r>
            <a:endParaRPr lang="en-GB" b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48871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2.2 – Configure Static</a:t>
            </a:r>
            <a:r>
              <a:rPr lang="en-US" baseline="0" dirty="0"/>
              <a:t> and Default Routes</a:t>
            </a:r>
            <a:endParaRPr lang="en-US" dirty="0"/>
          </a:p>
          <a:p>
            <a:r>
              <a:rPr lang="en-US" dirty="0"/>
              <a:t>2.2.1 – Configure</a:t>
            </a:r>
            <a:r>
              <a:rPr lang="en-US" baseline="0" dirty="0"/>
              <a:t> IPv4 Static Routes</a:t>
            </a:r>
            <a:endParaRPr lang="en-US" dirty="0"/>
          </a:p>
          <a:p>
            <a:r>
              <a:rPr lang="en-US" dirty="0"/>
              <a:t>2.2.1.1 –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ip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route Command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75828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2.2 – Configure Static</a:t>
            </a:r>
            <a:r>
              <a:rPr lang="en-US" baseline="0" dirty="0"/>
              <a:t> and Default Routes</a:t>
            </a:r>
            <a:endParaRPr lang="en-US" dirty="0"/>
          </a:p>
          <a:p>
            <a:r>
              <a:rPr lang="en-US" dirty="0"/>
              <a:t>2.2.1 – Configure</a:t>
            </a:r>
            <a:r>
              <a:rPr lang="en-US" baseline="0" dirty="0"/>
              <a:t> IPv4 Static Routes</a:t>
            </a:r>
            <a:endParaRPr lang="en-US" dirty="0"/>
          </a:p>
          <a:p>
            <a:r>
              <a:rPr lang="en-US" dirty="0"/>
              <a:t>2.2.1.2 –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Next-Hop Options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45822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2.2 – Configure Static</a:t>
            </a:r>
            <a:r>
              <a:rPr lang="en-US" baseline="0" dirty="0"/>
              <a:t> and Default Routes</a:t>
            </a:r>
            <a:endParaRPr lang="en-US" dirty="0"/>
          </a:p>
          <a:p>
            <a:r>
              <a:rPr lang="en-US" dirty="0"/>
              <a:t>2.2.1 – Configure</a:t>
            </a:r>
            <a:r>
              <a:rPr lang="en-US" baseline="0" dirty="0"/>
              <a:t> IPv4 Static Routes</a:t>
            </a:r>
            <a:endParaRPr lang="en-US" dirty="0"/>
          </a:p>
          <a:p>
            <a:r>
              <a:rPr lang="en-US" dirty="0"/>
              <a:t>2.2.1.2 –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Next-Hop Options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52907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2.2 – Configure Static</a:t>
            </a:r>
            <a:r>
              <a:rPr lang="en-US" baseline="0" dirty="0"/>
              <a:t> and Default Routes</a:t>
            </a:r>
            <a:endParaRPr lang="en-US" dirty="0"/>
          </a:p>
          <a:p>
            <a:r>
              <a:rPr lang="en-US" dirty="0"/>
              <a:t>2.2.1 – Configure</a:t>
            </a:r>
            <a:r>
              <a:rPr lang="en-US" baseline="0" dirty="0"/>
              <a:t> IPv4 Static Routes</a:t>
            </a:r>
            <a:endParaRPr lang="en-US" dirty="0"/>
          </a:p>
          <a:p>
            <a:r>
              <a:rPr lang="en-US" dirty="0"/>
              <a:t>2.2.1.3 –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Configure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Next-Hop Static Route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330026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2.2 – Configure Static</a:t>
            </a:r>
            <a:r>
              <a:rPr lang="en-US" baseline="0" dirty="0"/>
              <a:t> and Default Routes</a:t>
            </a:r>
            <a:endParaRPr lang="en-US" dirty="0"/>
          </a:p>
          <a:p>
            <a:r>
              <a:rPr lang="en-US" dirty="0"/>
              <a:t>2.2.1 – Configure</a:t>
            </a:r>
            <a:r>
              <a:rPr lang="en-US" baseline="0" dirty="0"/>
              <a:t> IPv4 Static Routes</a:t>
            </a:r>
            <a:endParaRPr lang="en-US" dirty="0"/>
          </a:p>
          <a:p>
            <a:r>
              <a:rPr lang="en-US" dirty="0"/>
              <a:t>2.2.1.3 –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Configure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Next-Hop Static Route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84474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2.2 – Configure Static</a:t>
            </a:r>
            <a:r>
              <a:rPr lang="en-US" baseline="0" dirty="0"/>
              <a:t> and Default Routes</a:t>
            </a:r>
            <a:endParaRPr lang="en-US" dirty="0"/>
          </a:p>
          <a:p>
            <a:r>
              <a:rPr lang="en-US" dirty="0"/>
              <a:t>2.2.1 – Configure</a:t>
            </a:r>
            <a:r>
              <a:rPr lang="en-US" baseline="0" dirty="0"/>
              <a:t> IPv4 Static Routes</a:t>
            </a:r>
            <a:endParaRPr lang="en-US" dirty="0"/>
          </a:p>
          <a:p>
            <a:r>
              <a:rPr lang="en-US" dirty="0"/>
              <a:t>2.2.1.4 –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Configure a Directly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Connected Static Route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10063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11"/>
          <p:cNvSpPr txBox="1">
            <a:spLocks noGrp="1" noChangeArrowheads="1"/>
          </p:cNvSpPr>
          <p:nvPr/>
        </p:nvSpPr>
        <p:spPr bwMode="auto">
          <a:xfrm>
            <a:off x="5929313" y="8680450"/>
            <a:ext cx="812800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819" tIns="0" rIns="18819" bIns="0" anchor="b"/>
          <a:lstStyle>
            <a:lvl1pPr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/>
            <a:fld id="{7C839C26-801B-42B6-A101-60F37FE2B0A8}" type="slidenum">
              <a:rPr lang="en-US" sz="800" b="0"/>
              <a:pPr algn="r"/>
              <a:t>2</a:t>
            </a:fld>
            <a:endParaRPr lang="en-US" sz="800" b="0" dirty="0"/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n-US" b="0" dirty="0"/>
              <a:t>Cisco Networking Academy Program</a:t>
            </a:r>
          </a:p>
          <a:p>
            <a:pPr>
              <a:buFontTx/>
              <a:buNone/>
            </a:pPr>
            <a:r>
              <a:rPr lang="en-US" b="0" dirty="0"/>
              <a:t>Routing and Switching Essentials</a:t>
            </a:r>
            <a:r>
              <a:rPr lang="en-US" b="0" baseline="0" dirty="0"/>
              <a:t> v6.0</a:t>
            </a:r>
            <a:endParaRPr lang="en-US" b="0" dirty="0"/>
          </a:p>
          <a:p>
            <a:pPr>
              <a:buFontTx/>
              <a:buNone/>
            </a:pPr>
            <a:r>
              <a:rPr lang="en-US" sz="1200" b="0" dirty="0"/>
              <a:t>Chapter 2: Static Routing</a:t>
            </a:r>
            <a:endParaRPr lang="en-GB" b="0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2475214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2.2 – Configure Static</a:t>
            </a:r>
            <a:r>
              <a:rPr lang="en-US" baseline="0" dirty="0"/>
              <a:t> and Default Routes</a:t>
            </a:r>
            <a:endParaRPr lang="en-US" dirty="0"/>
          </a:p>
          <a:p>
            <a:r>
              <a:rPr lang="en-US" dirty="0"/>
              <a:t>2.2.1 – Configure</a:t>
            </a:r>
            <a:r>
              <a:rPr lang="en-US" baseline="0" dirty="0"/>
              <a:t> IPv4 Static Routes</a:t>
            </a:r>
            <a:endParaRPr lang="en-US" dirty="0"/>
          </a:p>
          <a:p>
            <a:r>
              <a:rPr lang="en-US" dirty="0"/>
              <a:t>2.2.1.4 –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Configure a Directly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Connected Static Route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59363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2.2 – Configure Static</a:t>
            </a:r>
            <a:r>
              <a:rPr lang="en-US" baseline="0" dirty="0"/>
              <a:t> and Default Routes</a:t>
            </a:r>
            <a:endParaRPr lang="en-US" dirty="0"/>
          </a:p>
          <a:p>
            <a:r>
              <a:rPr lang="en-US" dirty="0"/>
              <a:t>2.2.1 – Configure</a:t>
            </a:r>
            <a:r>
              <a:rPr lang="en-US" baseline="0" dirty="0"/>
              <a:t> IPv4 Static Routes</a:t>
            </a:r>
            <a:endParaRPr lang="en-US" dirty="0"/>
          </a:p>
          <a:p>
            <a:r>
              <a:rPr lang="en-US" dirty="0"/>
              <a:t>2.2.1.5 –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Configure a Fully Specified Static Route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537960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2.2 – Configure Static</a:t>
            </a:r>
            <a:r>
              <a:rPr lang="en-US" baseline="0" dirty="0"/>
              <a:t> and Default Routes</a:t>
            </a:r>
            <a:endParaRPr lang="en-US" dirty="0"/>
          </a:p>
          <a:p>
            <a:r>
              <a:rPr lang="en-US" dirty="0"/>
              <a:t>2.2.1 – Configure</a:t>
            </a:r>
            <a:r>
              <a:rPr lang="en-US" baseline="0" dirty="0"/>
              <a:t> IPv4 Static Routes</a:t>
            </a:r>
            <a:endParaRPr lang="en-US" dirty="0"/>
          </a:p>
          <a:p>
            <a:r>
              <a:rPr lang="en-US" dirty="0"/>
              <a:t>2.2.1.6 –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Verify a Static Route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163322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2.2 – Configure Static</a:t>
            </a:r>
            <a:r>
              <a:rPr lang="en-US" baseline="0" dirty="0"/>
              <a:t> and Default Routes</a:t>
            </a:r>
          </a:p>
          <a:p>
            <a:r>
              <a:rPr lang="en-US" dirty="0"/>
              <a:t>2.2.2 – Configure IPv4 Default</a:t>
            </a:r>
            <a:r>
              <a:rPr lang="en-US" baseline="0" dirty="0"/>
              <a:t> Routes</a:t>
            </a:r>
            <a:endParaRPr lang="en-US" dirty="0"/>
          </a:p>
          <a:p>
            <a:r>
              <a:rPr lang="en-US" dirty="0"/>
              <a:t>2.2.2.1 –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Default Static Route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102513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2.2 – Configure Static</a:t>
            </a:r>
            <a:r>
              <a:rPr lang="en-US" baseline="0" dirty="0"/>
              <a:t> and Default Routes</a:t>
            </a:r>
          </a:p>
          <a:p>
            <a:r>
              <a:rPr lang="en-US" dirty="0"/>
              <a:t>2.2.2 – Configure IPv4 Default</a:t>
            </a:r>
            <a:r>
              <a:rPr lang="en-US" baseline="0" dirty="0"/>
              <a:t> Routes</a:t>
            </a:r>
            <a:endParaRPr lang="en-US" dirty="0"/>
          </a:p>
          <a:p>
            <a:r>
              <a:rPr lang="en-US" dirty="0"/>
              <a:t>2.2.2.2 – Configure a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Default Static Route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784783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2.2 – Configure Static</a:t>
            </a:r>
            <a:r>
              <a:rPr lang="en-US" baseline="0" dirty="0"/>
              <a:t> and Default Routes</a:t>
            </a:r>
          </a:p>
          <a:p>
            <a:r>
              <a:rPr lang="en-US" dirty="0"/>
              <a:t>2.2.2 – Configure IPv4 Default</a:t>
            </a:r>
            <a:r>
              <a:rPr lang="en-US" baseline="0" dirty="0"/>
              <a:t> Routes</a:t>
            </a:r>
            <a:endParaRPr lang="en-US" dirty="0"/>
          </a:p>
          <a:p>
            <a:r>
              <a:rPr lang="en-US" dirty="0"/>
              <a:t>2.2.2.3 – Verify a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Default Static Route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24863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2.2 – Configure Static</a:t>
            </a:r>
            <a:r>
              <a:rPr lang="en-US" baseline="0" dirty="0"/>
              <a:t> and Default Routes</a:t>
            </a:r>
          </a:p>
          <a:p>
            <a:r>
              <a:rPr lang="en-US" dirty="0"/>
              <a:t>2.2.2 – Configure IPv4 Default</a:t>
            </a:r>
            <a:r>
              <a:rPr lang="en-US" baseline="0" dirty="0"/>
              <a:t> Routes</a:t>
            </a:r>
            <a:endParaRPr lang="en-US" dirty="0"/>
          </a:p>
          <a:p>
            <a:r>
              <a:rPr lang="en-US" dirty="0"/>
              <a:t>2.2.2.4 – Packet Tracer – Configuring</a:t>
            </a:r>
            <a:r>
              <a:rPr lang="en-US" baseline="0" dirty="0"/>
              <a:t> IPv4 Static and Default Routes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243097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2.2 – Configure Static</a:t>
            </a:r>
            <a:r>
              <a:rPr lang="en-US" baseline="0" dirty="0"/>
              <a:t> and Default Routes</a:t>
            </a:r>
          </a:p>
          <a:p>
            <a:r>
              <a:rPr lang="en-US" dirty="0"/>
              <a:t>2.2.2 – Configure IPv4 Default</a:t>
            </a:r>
            <a:r>
              <a:rPr lang="en-US" baseline="0" dirty="0"/>
              <a:t> Routes</a:t>
            </a:r>
            <a:endParaRPr lang="en-US" dirty="0"/>
          </a:p>
          <a:p>
            <a:r>
              <a:rPr lang="en-US" dirty="0"/>
              <a:t>2.2.2.5 – Lab– Configuring</a:t>
            </a:r>
            <a:r>
              <a:rPr lang="en-US" baseline="0" dirty="0"/>
              <a:t> IPv4 Static and Default Routes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705839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2.2 – Configure Static</a:t>
            </a:r>
            <a:r>
              <a:rPr lang="en-US" baseline="0" dirty="0"/>
              <a:t> and Default Routes</a:t>
            </a:r>
          </a:p>
          <a:p>
            <a:r>
              <a:rPr lang="en-US" dirty="0"/>
              <a:t>2.2.3 – Configure IPv6 Static Routes</a:t>
            </a:r>
          </a:p>
          <a:p>
            <a:r>
              <a:rPr lang="en-US" dirty="0"/>
              <a:t>2.2.3.1 – The</a:t>
            </a:r>
            <a:r>
              <a:rPr lang="en-US" baseline="0" dirty="0"/>
              <a:t> ipv6 route Command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795626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2.2 – Configure Static</a:t>
            </a:r>
            <a:r>
              <a:rPr lang="en-US" baseline="0" dirty="0"/>
              <a:t> and Default Routes</a:t>
            </a:r>
          </a:p>
          <a:p>
            <a:r>
              <a:rPr lang="en-US" dirty="0"/>
              <a:t>2.2.3 – Configure IPv6 Static Routes</a:t>
            </a:r>
          </a:p>
          <a:p>
            <a:r>
              <a:rPr lang="en-US" dirty="0"/>
              <a:t>2.2.3.1 – The</a:t>
            </a:r>
            <a:r>
              <a:rPr lang="en-US" baseline="0" dirty="0"/>
              <a:t> ipv6 route Command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44042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11"/>
          <p:cNvSpPr txBox="1">
            <a:spLocks noGrp="1" noChangeArrowheads="1"/>
          </p:cNvSpPr>
          <p:nvPr/>
        </p:nvSpPr>
        <p:spPr bwMode="auto">
          <a:xfrm>
            <a:off x="5929313" y="8680450"/>
            <a:ext cx="812800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819" tIns="0" rIns="18819" bIns="0" anchor="b"/>
          <a:lstStyle>
            <a:lvl1pPr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/>
            <a:fld id="{7C839C26-801B-42B6-A101-60F37FE2B0A8}" type="slidenum">
              <a:rPr lang="en-US" sz="800" b="0"/>
              <a:pPr algn="r"/>
              <a:t>3</a:t>
            </a:fld>
            <a:endParaRPr lang="en-US" sz="800" b="0" dirty="0"/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n-US" b="0" dirty="0"/>
              <a:t>Cisco Networking Academy Program</a:t>
            </a:r>
          </a:p>
          <a:p>
            <a:pPr>
              <a:buFontTx/>
              <a:buNone/>
            </a:pPr>
            <a:r>
              <a:rPr lang="en-US" b="0" dirty="0"/>
              <a:t>Routing and Switching Essentials</a:t>
            </a:r>
            <a:r>
              <a:rPr lang="en-US" b="0" baseline="0" dirty="0"/>
              <a:t> v6.0</a:t>
            </a:r>
            <a:endParaRPr lang="en-US" b="0" dirty="0"/>
          </a:p>
          <a:p>
            <a:pPr>
              <a:buFontTx/>
              <a:buNone/>
            </a:pPr>
            <a:r>
              <a:rPr lang="en-US" sz="1200" b="0" dirty="0"/>
              <a:t>Chapter 2: Static Routing</a:t>
            </a:r>
            <a:endParaRPr lang="en-GB" b="0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9864476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2.2 – Configure Static</a:t>
            </a:r>
            <a:r>
              <a:rPr lang="en-US" baseline="0" dirty="0"/>
              <a:t> and Default Routes</a:t>
            </a:r>
          </a:p>
          <a:p>
            <a:r>
              <a:rPr lang="en-US" dirty="0"/>
              <a:t>2.2.3 – Configure IPv6 Static Routes</a:t>
            </a:r>
          </a:p>
          <a:p>
            <a:r>
              <a:rPr lang="en-US" dirty="0"/>
              <a:t>2.2.3.2 – Next</a:t>
            </a:r>
            <a:r>
              <a:rPr lang="en-US" baseline="0" dirty="0"/>
              <a:t>-</a:t>
            </a:r>
            <a:r>
              <a:rPr lang="en-US" dirty="0"/>
              <a:t>Hop</a:t>
            </a:r>
            <a:r>
              <a:rPr lang="en-US" baseline="0" dirty="0"/>
              <a:t> Options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152284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2.2 – Configure Static</a:t>
            </a:r>
            <a:r>
              <a:rPr lang="en-US" baseline="0" dirty="0"/>
              <a:t> and Default Routes</a:t>
            </a:r>
          </a:p>
          <a:p>
            <a:r>
              <a:rPr lang="en-US" dirty="0"/>
              <a:t>2.2.3 – Configure IPv6 Static Routes</a:t>
            </a:r>
          </a:p>
          <a:p>
            <a:r>
              <a:rPr lang="en-US" dirty="0"/>
              <a:t>2.2.3.2 – Next—Hop</a:t>
            </a:r>
            <a:r>
              <a:rPr lang="en-US" baseline="0" dirty="0"/>
              <a:t> Options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766635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2.2 – Configure Static</a:t>
            </a:r>
            <a:r>
              <a:rPr lang="en-US" baseline="0" dirty="0"/>
              <a:t> and Default Routes</a:t>
            </a:r>
          </a:p>
          <a:p>
            <a:r>
              <a:rPr lang="en-US" dirty="0"/>
              <a:t>2.2.3 – Configure IPv6 Static Routes</a:t>
            </a:r>
          </a:p>
          <a:p>
            <a:r>
              <a:rPr lang="en-US" dirty="0"/>
              <a:t>2.2.3.3 – Configure a Next</a:t>
            </a:r>
            <a:r>
              <a:rPr lang="en-US" baseline="0" dirty="0"/>
              <a:t> Hop Static IPv6 Route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534431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2.2 – Configure Static</a:t>
            </a:r>
            <a:r>
              <a:rPr lang="en-US" baseline="0" dirty="0"/>
              <a:t> and Default Routes</a:t>
            </a:r>
          </a:p>
          <a:p>
            <a:r>
              <a:rPr lang="en-US" dirty="0"/>
              <a:t>2.2.3 – Configure IPv6 Static Routes</a:t>
            </a:r>
          </a:p>
          <a:p>
            <a:r>
              <a:rPr lang="en-US" dirty="0"/>
              <a:t>2.2.3.4 – Configure a Directly Connected Static IPv6</a:t>
            </a:r>
            <a:r>
              <a:rPr lang="en-US" baseline="0" dirty="0"/>
              <a:t> Route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644009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2.2 – Configure Static</a:t>
            </a:r>
            <a:r>
              <a:rPr lang="en-US" baseline="0" dirty="0"/>
              <a:t> and Default Routes</a:t>
            </a:r>
          </a:p>
          <a:p>
            <a:r>
              <a:rPr lang="en-US" dirty="0"/>
              <a:t>2.2.3 – Configure IPv6 Static Routes</a:t>
            </a:r>
          </a:p>
          <a:p>
            <a:r>
              <a:rPr lang="en-US" dirty="0"/>
              <a:t>2.2.3.5 – Configure a Fully Specified Static IPv6</a:t>
            </a:r>
            <a:r>
              <a:rPr lang="en-US" baseline="0" dirty="0"/>
              <a:t> Route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081257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2.2 – Configure Static</a:t>
            </a:r>
            <a:r>
              <a:rPr lang="en-US" baseline="0" dirty="0"/>
              <a:t> and Default Routes</a:t>
            </a:r>
          </a:p>
          <a:p>
            <a:r>
              <a:rPr lang="en-US" dirty="0"/>
              <a:t>2.2.3 – Configure IPv6 Static Routes</a:t>
            </a:r>
          </a:p>
          <a:p>
            <a:r>
              <a:rPr lang="en-US" dirty="0"/>
              <a:t>2.2.3.6 – Verify IPv6</a:t>
            </a:r>
            <a:r>
              <a:rPr lang="en-US" baseline="0" dirty="0"/>
              <a:t> Static Routes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433978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2.2 – Configure Static</a:t>
            </a:r>
            <a:r>
              <a:rPr lang="en-US" baseline="0" dirty="0"/>
              <a:t> and Default Routes</a:t>
            </a:r>
          </a:p>
          <a:p>
            <a:r>
              <a:rPr lang="en-US" dirty="0"/>
              <a:t>2.2.4 – Configure IPv6 Default Routes</a:t>
            </a:r>
          </a:p>
          <a:p>
            <a:r>
              <a:rPr lang="en-US" dirty="0"/>
              <a:t>2.2.4.1 – Default</a:t>
            </a:r>
            <a:r>
              <a:rPr lang="en-US" baseline="0" dirty="0"/>
              <a:t> Static IPv6 Route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388937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2.2 – Configure Static</a:t>
            </a:r>
            <a:r>
              <a:rPr lang="en-US" baseline="0" dirty="0"/>
              <a:t> and Default Routes</a:t>
            </a:r>
          </a:p>
          <a:p>
            <a:r>
              <a:rPr lang="en-US" dirty="0"/>
              <a:t>2.2.4 – Configure IPv6 Default Routes</a:t>
            </a:r>
          </a:p>
          <a:p>
            <a:r>
              <a:rPr lang="en-US" dirty="0"/>
              <a:t>2.2.4.2 – Configure</a:t>
            </a:r>
            <a:r>
              <a:rPr lang="en-US" baseline="0" dirty="0"/>
              <a:t> a </a:t>
            </a:r>
            <a:r>
              <a:rPr lang="en-US" dirty="0"/>
              <a:t>Default</a:t>
            </a:r>
            <a:r>
              <a:rPr lang="en-US" baseline="0" dirty="0"/>
              <a:t> Static IPv6 Route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152840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2.2 – Configure Static</a:t>
            </a:r>
            <a:r>
              <a:rPr lang="en-US" baseline="0" dirty="0"/>
              <a:t> and Default Routes</a:t>
            </a:r>
          </a:p>
          <a:p>
            <a:r>
              <a:rPr lang="en-US" dirty="0"/>
              <a:t>2.2.4 – Configure IPv6 Default Routes</a:t>
            </a:r>
          </a:p>
          <a:p>
            <a:r>
              <a:rPr lang="en-US" dirty="0"/>
              <a:t>2.2.4.3 – Verify</a:t>
            </a:r>
            <a:r>
              <a:rPr lang="en-US" baseline="0" dirty="0"/>
              <a:t> a </a:t>
            </a:r>
            <a:r>
              <a:rPr lang="en-US" dirty="0"/>
              <a:t>Default</a:t>
            </a:r>
            <a:r>
              <a:rPr lang="en-US" baseline="0" dirty="0"/>
              <a:t> Static Route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012354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2.2 – Configure Static</a:t>
            </a:r>
            <a:r>
              <a:rPr lang="en-US" baseline="0" dirty="0"/>
              <a:t> and Default Routes</a:t>
            </a:r>
          </a:p>
          <a:p>
            <a:r>
              <a:rPr lang="en-US" dirty="0"/>
              <a:t>2.2.4 – Configure IPv6 Default Routes</a:t>
            </a:r>
          </a:p>
          <a:p>
            <a:r>
              <a:rPr lang="en-US" dirty="0"/>
              <a:t>2.2.4.4 – Packet Tracer – Configuring IPv6 Static and Default Routes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56252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1200" b="0" dirty="0"/>
              <a:t>2 - Static Routing</a:t>
            </a:r>
          </a:p>
          <a:p>
            <a:pPr>
              <a:buFontTx/>
              <a:buNone/>
            </a:pPr>
            <a:r>
              <a:rPr lang="en-US" sz="1200" b="0" dirty="0"/>
              <a:t>2.1 – Implement Static Routes</a:t>
            </a:r>
            <a:endParaRPr lang="en-GB" b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552962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2.2 – Configure Static</a:t>
            </a:r>
            <a:r>
              <a:rPr lang="en-US" baseline="0" dirty="0"/>
              <a:t> and Default Routes</a:t>
            </a:r>
          </a:p>
          <a:p>
            <a:r>
              <a:rPr lang="en-US" dirty="0"/>
              <a:t>2.2.4 – Configure IPv6 Default Routes</a:t>
            </a:r>
          </a:p>
          <a:p>
            <a:r>
              <a:rPr lang="en-US" dirty="0"/>
              <a:t>2.2.4.5 – Lab – Configuring IPv6 Static and Default Routes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809708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2.2 – Configure Static</a:t>
            </a:r>
            <a:r>
              <a:rPr lang="en-US" baseline="0" dirty="0"/>
              <a:t> and Default Routes</a:t>
            </a:r>
          </a:p>
          <a:p>
            <a:r>
              <a:rPr lang="en-US" dirty="0"/>
              <a:t>2.2.5 – Configure Floating Static Routes</a:t>
            </a:r>
          </a:p>
          <a:p>
            <a:r>
              <a:rPr lang="en-US" dirty="0"/>
              <a:t>2.2.5.1 – Floating Static</a:t>
            </a:r>
            <a:r>
              <a:rPr lang="en-US" baseline="0" dirty="0"/>
              <a:t> Routes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13966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2.2 – Configure Static</a:t>
            </a:r>
            <a:r>
              <a:rPr lang="en-US" baseline="0" dirty="0"/>
              <a:t> and Default Routes</a:t>
            </a:r>
          </a:p>
          <a:p>
            <a:r>
              <a:rPr lang="en-US" dirty="0"/>
              <a:t>2.2.5 – Configure Floating Static Routes</a:t>
            </a:r>
          </a:p>
          <a:p>
            <a:r>
              <a:rPr lang="en-US" dirty="0"/>
              <a:t>2.2.5.2 – Configure an IPv4 Floating Static</a:t>
            </a:r>
            <a:r>
              <a:rPr lang="en-US" baseline="0" dirty="0"/>
              <a:t> Route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60700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2.2 – Configure Static</a:t>
            </a:r>
            <a:r>
              <a:rPr lang="en-US" baseline="0" dirty="0"/>
              <a:t> and Default Routes</a:t>
            </a:r>
          </a:p>
          <a:p>
            <a:r>
              <a:rPr lang="en-US" dirty="0"/>
              <a:t>2.2.5 – Configure Floating Static Routes</a:t>
            </a:r>
          </a:p>
          <a:p>
            <a:r>
              <a:rPr lang="en-US" dirty="0"/>
              <a:t>2.2.5.3 – Test</a:t>
            </a:r>
            <a:r>
              <a:rPr lang="en-US" baseline="0" dirty="0"/>
              <a:t> the IPv4 </a:t>
            </a:r>
            <a:r>
              <a:rPr lang="en-US" dirty="0"/>
              <a:t>Floating Static</a:t>
            </a:r>
            <a:r>
              <a:rPr lang="en-US" baseline="0" dirty="0"/>
              <a:t> Route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89719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2.2 – Configure Static</a:t>
            </a:r>
            <a:r>
              <a:rPr lang="en-US" baseline="0" dirty="0"/>
              <a:t> and Default Routes</a:t>
            </a:r>
          </a:p>
          <a:p>
            <a:r>
              <a:rPr lang="en-US" dirty="0"/>
              <a:t>2.2.5 – Configure Floating Static Routes</a:t>
            </a:r>
          </a:p>
          <a:p>
            <a:r>
              <a:rPr lang="en-US" dirty="0"/>
              <a:t>2.2.5.3 – Test</a:t>
            </a:r>
            <a:r>
              <a:rPr lang="en-US" baseline="0" dirty="0"/>
              <a:t> the IPv4 </a:t>
            </a:r>
            <a:r>
              <a:rPr lang="en-US" dirty="0"/>
              <a:t>Floating Static</a:t>
            </a:r>
            <a:r>
              <a:rPr lang="en-US" baseline="0" dirty="0"/>
              <a:t> Route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974937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2.2 – Configure Static</a:t>
            </a:r>
            <a:r>
              <a:rPr lang="en-US" baseline="0" dirty="0"/>
              <a:t> and Default Routes</a:t>
            </a:r>
          </a:p>
          <a:p>
            <a:r>
              <a:rPr lang="en-US" dirty="0"/>
              <a:t>2.2.5 – Configure Floating Static Routes</a:t>
            </a:r>
          </a:p>
          <a:p>
            <a:r>
              <a:rPr lang="en-US" dirty="0"/>
              <a:t>2.2.5.4 –Configure an IPv6 Floating Static</a:t>
            </a:r>
            <a:r>
              <a:rPr lang="en-US" baseline="0" dirty="0"/>
              <a:t> Route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051383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2.2 – Configure Static</a:t>
            </a:r>
            <a:r>
              <a:rPr lang="en-US" baseline="0" dirty="0"/>
              <a:t> and Default Routes</a:t>
            </a:r>
          </a:p>
          <a:p>
            <a:r>
              <a:rPr lang="en-US" dirty="0"/>
              <a:t>2.2.5 – Configure Floating Static Routes</a:t>
            </a:r>
          </a:p>
          <a:p>
            <a:r>
              <a:rPr lang="en-US" dirty="0"/>
              <a:t>2.2.5.5 –Packet Tracer - Configuring Floating Static</a:t>
            </a:r>
            <a:r>
              <a:rPr lang="en-US" baseline="0" dirty="0"/>
              <a:t> Routes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0702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2.2 – Configure Static</a:t>
            </a:r>
            <a:r>
              <a:rPr lang="en-US" baseline="0" dirty="0"/>
              <a:t> and Default Routes</a:t>
            </a:r>
          </a:p>
          <a:p>
            <a:r>
              <a:rPr lang="en-US" dirty="0"/>
              <a:t>2.2.6 – Configure Static</a:t>
            </a:r>
            <a:r>
              <a:rPr lang="en-US" baseline="0" dirty="0"/>
              <a:t> Host Routes</a:t>
            </a:r>
            <a:endParaRPr lang="en-US" dirty="0"/>
          </a:p>
          <a:p>
            <a:r>
              <a:rPr lang="en-US" dirty="0"/>
              <a:t>2.2.6.1 – Automatically Installed Host </a:t>
            </a:r>
            <a:r>
              <a:rPr lang="en-US" baseline="0" dirty="0"/>
              <a:t>Routes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463917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2.2 – Configure Static</a:t>
            </a:r>
            <a:r>
              <a:rPr lang="en-US" baseline="0" dirty="0"/>
              <a:t> and Default Routes</a:t>
            </a:r>
          </a:p>
          <a:p>
            <a:r>
              <a:rPr lang="en-US" dirty="0"/>
              <a:t>2.2.6 – Configure Static</a:t>
            </a:r>
            <a:r>
              <a:rPr lang="en-US" baseline="0" dirty="0"/>
              <a:t> Host Routes</a:t>
            </a:r>
            <a:endParaRPr lang="en-US" dirty="0"/>
          </a:p>
          <a:p>
            <a:r>
              <a:rPr lang="en-US" dirty="0"/>
              <a:t>2.2.6.2 – Configure IPv4 and IPv6 Static Host </a:t>
            </a:r>
            <a:r>
              <a:rPr lang="en-US" baseline="0" dirty="0"/>
              <a:t>Routes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030154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1200" b="0" dirty="0"/>
              <a:t>2 - Static Routing</a:t>
            </a:r>
          </a:p>
          <a:p>
            <a:pPr>
              <a:buFontTx/>
              <a:buNone/>
            </a:pPr>
            <a:r>
              <a:rPr lang="en-US" sz="1200" b="0" dirty="0"/>
              <a:t>2.3 – Troubleshoot</a:t>
            </a:r>
            <a:r>
              <a:rPr lang="en-US" sz="1200" b="0" baseline="0" dirty="0"/>
              <a:t> Static and Default Routes</a:t>
            </a:r>
            <a:endParaRPr lang="en-GB" b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4104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5</a:t>
            </a:fld>
            <a:endParaRPr lang="en-U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2.1 – Implement Static</a:t>
            </a:r>
            <a:r>
              <a:rPr lang="en-US" sz="1200" kern="1200" baseline="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 Routes</a:t>
            </a:r>
            <a:endParaRPr lang="en-U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2.1.1 – Static Routing 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2.1.1.1</a:t>
            </a:r>
            <a:r>
              <a:rPr lang="en-US" baseline="0" dirty="0">
                <a:latin typeface="Arial" charset="0"/>
              </a:rPr>
              <a:t> – Reach Remote Networks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519018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2.3 – Troubleshoot</a:t>
            </a:r>
            <a:r>
              <a:rPr lang="en-US" baseline="0" dirty="0"/>
              <a:t> Static and Default Routes</a:t>
            </a:r>
          </a:p>
          <a:p>
            <a:r>
              <a:rPr lang="en-US" dirty="0"/>
              <a:t>2.3.1 – Packet</a:t>
            </a:r>
            <a:r>
              <a:rPr lang="en-US" baseline="0" dirty="0"/>
              <a:t> Processing with Static Routes</a:t>
            </a:r>
            <a:endParaRPr lang="en-US" dirty="0"/>
          </a:p>
          <a:p>
            <a:r>
              <a:rPr lang="en-US" dirty="0"/>
              <a:t>2.3.1.1 – Static Routes and Packet Forwarding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776062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2.3 – Troubleshoot</a:t>
            </a:r>
            <a:r>
              <a:rPr lang="en-US" baseline="0" dirty="0"/>
              <a:t> Static and Default Routes</a:t>
            </a:r>
          </a:p>
          <a:p>
            <a:r>
              <a:rPr lang="en-US" dirty="0"/>
              <a:t>2.3.1 – Packet</a:t>
            </a:r>
            <a:r>
              <a:rPr lang="en-US" baseline="0" dirty="0"/>
              <a:t> Processing with Static Routes</a:t>
            </a:r>
            <a:endParaRPr lang="en-US" dirty="0"/>
          </a:p>
          <a:p>
            <a:r>
              <a:rPr lang="en-US" dirty="0"/>
              <a:t>2.3.1.1 – Static Routes and Packet Forwarding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618036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2.3 – Troubleshoot</a:t>
            </a:r>
            <a:r>
              <a:rPr lang="en-US" baseline="0" dirty="0"/>
              <a:t> Static and Default Routes</a:t>
            </a:r>
          </a:p>
          <a:p>
            <a:r>
              <a:rPr lang="en-US" dirty="0"/>
              <a:t>2.3.1 – Packet</a:t>
            </a:r>
            <a:r>
              <a:rPr lang="en-US" baseline="0" dirty="0"/>
              <a:t> Processing with Static Routes</a:t>
            </a:r>
            <a:endParaRPr lang="en-US" dirty="0"/>
          </a:p>
          <a:p>
            <a:r>
              <a:rPr lang="en-US" dirty="0"/>
              <a:t>2.3.1.1 – Static Routes and Packet Forwarding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61646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2.3 – Troubleshoot</a:t>
            </a:r>
            <a:r>
              <a:rPr lang="en-US" baseline="0" dirty="0"/>
              <a:t> Static and Default Routes</a:t>
            </a:r>
          </a:p>
          <a:p>
            <a:r>
              <a:rPr lang="en-US" dirty="0"/>
              <a:t>2.3.2 – Troubleshoot</a:t>
            </a:r>
            <a:r>
              <a:rPr lang="en-US" baseline="0" dirty="0"/>
              <a:t> IPv4 Static and Default Route Configuration</a:t>
            </a:r>
            <a:endParaRPr lang="en-US" dirty="0"/>
          </a:p>
          <a:p>
            <a:r>
              <a:rPr lang="en-US" dirty="0"/>
              <a:t>2.3.2.1 – Troubleshoot</a:t>
            </a:r>
            <a:r>
              <a:rPr lang="en-US" baseline="0" dirty="0"/>
              <a:t> a Missing Route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398901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2.3 – Troubleshoot</a:t>
            </a:r>
            <a:r>
              <a:rPr lang="en-US" baseline="0" dirty="0"/>
              <a:t> Static and Default Routes</a:t>
            </a:r>
          </a:p>
          <a:p>
            <a:r>
              <a:rPr lang="en-US" dirty="0"/>
              <a:t>2.3.2 – Troubleshoot</a:t>
            </a:r>
            <a:r>
              <a:rPr lang="en-US" baseline="0" dirty="0"/>
              <a:t> IPv4 Static and Default Route Configuration</a:t>
            </a:r>
            <a:endParaRPr lang="en-US" dirty="0"/>
          </a:p>
          <a:p>
            <a:r>
              <a:rPr lang="en-US" dirty="0"/>
              <a:t>2.3.2.1 – Troubleshoot</a:t>
            </a:r>
            <a:r>
              <a:rPr lang="en-US" baseline="0" dirty="0"/>
              <a:t> a Missing Route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838051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2.3 – Troubleshoot</a:t>
            </a:r>
            <a:r>
              <a:rPr lang="en-US" baseline="0" dirty="0"/>
              <a:t> Static and Default Routes</a:t>
            </a:r>
          </a:p>
          <a:p>
            <a:r>
              <a:rPr lang="en-US" dirty="0"/>
              <a:t>2.3.2 – Troubleshoot</a:t>
            </a:r>
            <a:r>
              <a:rPr lang="en-US" baseline="0" dirty="0"/>
              <a:t> IPv4 Static and Default Route Configuration</a:t>
            </a:r>
            <a:endParaRPr lang="en-US" dirty="0"/>
          </a:p>
          <a:p>
            <a:r>
              <a:rPr lang="en-US" dirty="0"/>
              <a:t>2.3.2.2 – Solve a Connectivity</a:t>
            </a:r>
            <a:r>
              <a:rPr lang="en-US" baseline="0" dirty="0"/>
              <a:t> Problem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156756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2.3 – Troubleshoot</a:t>
            </a:r>
            <a:r>
              <a:rPr lang="en-US" baseline="0" dirty="0"/>
              <a:t> Static and Default Routes</a:t>
            </a:r>
          </a:p>
          <a:p>
            <a:r>
              <a:rPr lang="en-US" dirty="0"/>
              <a:t>2.3.2 – Troubleshoot</a:t>
            </a:r>
            <a:r>
              <a:rPr lang="en-US" baseline="0" dirty="0"/>
              <a:t> IPv4 Static and Default Route Configuration</a:t>
            </a:r>
            <a:endParaRPr lang="en-US" dirty="0"/>
          </a:p>
          <a:p>
            <a:r>
              <a:rPr lang="en-US" dirty="0"/>
              <a:t>2.3.2.2 – Solve a Connectivity</a:t>
            </a:r>
            <a:r>
              <a:rPr lang="en-US" baseline="0" dirty="0"/>
              <a:t> Problem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34611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2.3 – Troubleshoot</a:t>
            </a:r>
            <a:r>
              <a:rPr lang="en-US" baseline="0" dirty="0"/>
              <a:t> Static and Default Routes</a:t>
            </a:r>
          </a:p>
          <a:p>
            <a:r>
              <a:rPr lang="en-US" dirty="0"/>
              <a:t>2.3.2 – Troubleshoot</a:t>
            </a:r>
            <a:r>
              <a:rPr lang="en-US" baseline="0" dirty="0"/>
              <a:t> IPv4 Static and Default Route Configuration</a:t>
            </a:r>
            <a:endParaRPr lang="en-US" dirty="0"/>
          </a:p>
          <a:p>
            <a:r>
              <a:rPr lang="en-US" dirty="0"/>
              <a:t>2.3.2.3 – Packet Tracer – Troubleshooting</a:t>
            </a:r>
            <a:r>
              <a:rPr lang="en-US" baseline="0" dirty="0"/>
              <a:t> Static Routes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645796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2.3 – Troubleshoot</a:t>
            </a:r>
            <a:r>
              <a:rPr lang="en-US" baseline="0" dirty="0"/>
              <a:t> Static and Default Routes</a:t>
            </a:r>
          </a:p>
          <a:p>
            <a:r>
              <a:rPr lang="en-US" dirty="0"/>
              <a:t>2.3.2 – Troubleshoot</a:t>
            </a:r>
            <a:r>
              <a:rPr lang="en-US" baseline="0" dirty="0"/>
              <a:t> IPv4 Static and Default Route Configuration</a:t>
            </a:r>
            <a:endParaRPr lang="en-US" dirty="0"/>
          </a:p>
          <a:p>
            <a:r>
              <a:rPr lang="en-US" dirty="0"/>
              <a:t>2.3.2.4 – Lab – Troubleshooting</a:t>
            </a:r>
            <a:r>
              <a:rPr lang="en-US" baseline="0" dirty="0"/>
              <a:t> Static Routes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658093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1200" b="0" dirty="0"/>
              <a:t>2 - Static Routing</a:t>
            </a:r>
          </a:p>
          <a:p>
            <a:r>
              <a:rPr lang="en-US" dirty="0"/>
              <a:t>2.4 – Summary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4100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2.1 – Implement Static</a:t>
            </a:r>
            <a:r>
              <a:rPr lang="en-US" sz="1200" kern="1200" baseline="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 Routes</a:t>
            </a:r>
            <a:endParaRPr lang="en-U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2.1.1 – Static Routing 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2.1.1.2 – Why Use Static Routing?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78228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60</a:t>
            </a:fld>
            <a:endParaRPr lang="en-US" sz="800" dirty="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dirty="0"/>
              <a:t>2.4 – Summary</a:t>
            </a:r>
          </a:p>
          <a:p>
            <a:r>
              <a:rPr lang="en-US" dirty="0"/>
              <a:t>2.4.1 –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Conclusion 	</a:t>
            </a:r>
            <a:endParaRPr lang="en-US" dirty="0"/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en-US" dirty="0"/>
              <a:t>2.4.1.2 – </a:t>
            </a:r>
            <a:r>
              <a:rPr lang="en-US" dirty="0"/>
              <a:t>Chapter 2: Static Routing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42379819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6C92755B-29FD-8743-9094-C0E3A734D22E}" type="slidenum">
              <a:rPr lang="en-US" sz="800"/>
              <a:pPr/>
              <a:t>61</a:t>
            </a:fld>
            <a:endParaRPr lang="en-US" sz="800" dirty="0"/>
          </a:p>
        </p:txBody>
      </p:sp>
      <p:sp>
        <p:nvSpPr>
          <p:cNvPr id="57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New Terms and Commands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66476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6C92755B-29FD-8743-9094-C0E3A734D22E}" type="slidenum">
              <a:rPr lang="en-US" sz="800"/>
              <a:pPr/>
              <a:t>62</a:t>
            </a:fld>
            <a:endParaRPr lang="en-US" sz="800" dirty="0"/>
          </a:p>
        </p:txBody>
      </p:sp>
      <p:sp>
        <p:nvSpPr>
          <p:cNvPr id="57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New Terms and Commands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29118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2.1 – Implement Static</a:t>
            </a:r>
            <a:r>
              <a:rPr lang="en-US" sz="1200" kern="1200" baseline="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 Routes</a:t>
            </a:r>
            <a:endParaRPr lang="en-U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2.1.1 – Static Routing 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2.1.1.3 – When</a:t>
            </a:r>
            <a:r>
              <a:rPr lang="en-US" baseline="0" dirty="0">
                <a:latin typeface="Arial" charset="0"/>
              </a:rPr>
              <a:t> to Use Static Routes</a:t>
            </a:r>
            <a:endParaRPr lang="ru-RU" baseline="0" dirty="0">
              <a:latin typeface="Arial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ru-RU" baseline="0" dirty="0">
                <a:latin typeface="Arial" charset="0"/>
              </a:rPr>
              <a:t>2.1.1.4 – </a:t>
            </a:r>
            <a:r>
              <a:rPr lang="ru-RU" b="1" baseline="0" dirty="0">
                <a:latin typeface="Arial" charset="0"/>
              </a:rPr>
              <a:t>Интерактивное задание</a:t>
            </a:r>
            <a:endParaRPr lang="en-US" b="1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15871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dirty="0"/>
              <a:t>2.1 – 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Implement Static</a:t>
            </a:r>
            <a:r>
              <a:rPr lang="en-US" sz="1200" kern="1200" baseline="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 Routes</a:t>
            </a:r>
            <a:endParaRPr lang="en-U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r>
              <a:rPr lang="en-US" dirty="0"/>
              <a:t>2.1.2 – Types</a:t>
            </a:r>
            <a:r>
              <a:rPr lang="en-US" baseline="0" dirty="0"/>
              <a:t> of Static Routes</a:t>
            </a:r>
            <a:endParaRPr lang="en-US" dirty="0"/>
          </a:p>
          <a:p>
            <a:r>
              <a:rPr lang="en-US" dirty="0"/>
              <a:t>2.1.2.1 – Static Route Applications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28472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dirty="0"/>
              <a:t>2.1 – 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Implement Static</a:t>
            </a:r>
            <a:r>
              <a:rPr lang="en-US" sz="1200" kern="1200" baseline="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 Routes</a:t>
            </a:r>
            <a:endParaRPr lang="en-U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r>
              <a:rPr lang="en-US" dirty="0"/>
              <a:t>2.1.2 – Types</a:t>
            </a:r>
            <a:r>
              <a:rPr lang="en-US" baseline="0" dirty="0"/>
              <a:t> of Static Routes</a:t>
            </a:r>
            <a:endParaRPr lang="en-US" dirty="0"/>
          </a:p>
          <a:p>
            <a:r>
              <a:rPr lang="en-US" dirty="0"/>
              <a:t>2.1.2.2 – Standard Static</a:t>
            </a:r>
            <a:r>
              <a:rPr lang="en-US" baseline="0" dirty="0"/>
              <a:t> Route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40913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Title Slide-animated gradi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469496" y="3809526"/>
            <a:ext cx="4319105" cy="288131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buNone/>
              <a:defRPr sz="1200" b="0" i="0">
                <a:solidFill>
                  <a:schemeClr val="accent5"/>
                </a:solidFill>
                <a:latin typeface="+mn-lt"/>
                <a:cs typeface="CiscoSans"/>
              </a:defRPr>
            </a:lvl1pPr>
            <a:lvl2pPr marL="342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/>
          </p:nvPr>
        </p:nvSpPr>
        <p:spPr>
          <a:xfrm>
            <a:off x="469496" y="4049523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5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/>
          </p:nvPr>
        </p:nvSpPr>
        <p:spPr>
          <a:xfrm>
            <a:off x="469496" y="4289520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5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63292" y="2872236"/>
            <a:ext cx="5925246" cy="29900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buFont typeface="Arial" panose="020B0604020202020204" pitchFamily="34" charset="0"/>
              <a:buNone/>
              <a:defRPr sz="2000" baseline="0">
                <a:solidFill>
                  <a:schemeClr val="bg2"/>
                </a:solidFill>
                <a:latin typeface="+mj-lt"/>
              </a:defRPr>
            </a:lvl1pPr>
            <a:lvl2pPr marL="304781" indent="0">
              <a:buNone/>
              <a:defRPr/>
            </a:lvl2pPr>
            <a:lvl3pPr marL="427401" indent="0">
              <a:buNone/>
              <a:defRPr/>
            </a:lvl3pPr>
            <a:lvl4pPr marL="516694" indent="0">
              <a:buNone/>
              <a:defRPr/>
            </a:lvl4pPr>
            <a:lvl5pPr marL="601221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itle 1"/>
          <p:cNvSpPr>
            <a:spLocks noGrp="1"/>
          </p:cNvSpPr>
          <p:nvPr>
            <p:ph type="ctrTitle"/>
          </p:nvPr>
        </p:nvSpPr>
        <p:spPr>
          <a:xfrm>
            <a:off x="425765" y="2300750"/>
            <a:ext cx="5955513" cy="64473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3600" b="0" i="0" spc="0" baseline="0">
                <a:solidFill>
                  <a:srgbClr val="38C6F4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6" name="Group 4"/>
          <p:cNvGrpSpPr>
            <a:grpSpLocks noChangeAspect="1"/>
          </p:cNvGrpSpPr>
          <p:nvPr userDrawn="1"/>
        </p:nvGrpSpPr>
        <p:grpSpPr bwMode="auto">
          <a:xfrm>
            <a:off x="492125" y="395288"/>
            <a:ext cx="796924" cy="423863"/>
            <a:chOff x="310" y="249"/>
            <a:chExt cx="502" cy="267"/>
          </a:xfrm>
          <a:solidFill>
            <a:schemeClr val="accent5"/>
          </a:solidFill>
        </p:grpSpPr>
        <p:sp>
          <p:nvSpPr>
            <p:cNvPr id="9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086725553"/>
      </p:ext>
    </p:extLst>
  </p:cSld>
  <p:clrMapOvr>
    <a:masterClrMapping/>
  </p:clrMapOvr>
  <p:transition spd="slow">
    <p:wipe/>
  </p:transition>
  <p:extLst>
    <p:ext uri="{DCECCB84-F9BA-43D5-87BE-67443E8EF086}">
      <p15:sldGuideLst xmlns:p15="http://schemas.microsoft.com/office/powerpoint/2012/main">
        <p15:guide id="1" orient="horz" pos="228" userDrawn="1">
          <p15:clr>
            <a:srgbClr val="FBAE40"/>
          </p15:clr>
        </p15:guide>
        <p15:guide id="2" pos="360" userDrawn="1">
          <p15:clr>
            <a:srgbClr val="FBAE40"/>
          </p15:clr>
        </p15:guide>
        <p15:guide id="3" orient="horz" pos="518" userDrawn="1">
          <p15:clr>
            <a:srgbClr val="FBAE40"/>
          </p15:clr>
        </p15:guide>
        <p15:guide id="4" pos="812" userDrawn="1">
          <p15:clr>
            <a:srgbClr val="FBAE40"/>
          </p15:clr>
        </p15:guide>
        <p15:guide id="5" pos="311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Closing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9143999" cy="5165874"/>
          </a:xfrm>
          <a:prstGeom prst="rect">
            <a:avLst/>
          </a:prstGeom>
        </p:spPr>
      </p:pic>
      <p:grpSp>
        <p:nvGrpSpPr>
          <p:cNvPr id="4" name="Group 4"/>
          <p:cNvGrpSpPr>
            <a:grpSpLocks noChangeAspect="1"/>
          </p:cNvGrpSpPr>
          <p:nvPr userDrawn="1"/>
        </p:nvGrpSpPr>
        <p:grpSpPr bwMode="auto">
          <a:xfrm>
            <a:off x="3746294" y="2129856"/>
            <a:ext cx="1617944" cy="860542"/>
            <a:chOff x="310" y="249"/>
            <a:chExt cx="502" cy="267"/>
          </a:xfrm>
          <a:solidFill>
            <a:schemeClr val="accent5"/>
          </a:solidFill>
        </p:grpSpPr>
        <p:sp>
          <p:nvSpPr>
            <p:cNvPr id="5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198843304"/>
      </p:ext>
    </p:extLst>
  </p:cSld>
  <p:clrMapOvr>
    <a:masterClrMapping/>
  </p:clrMapOvr>
  <p:transition spd="slow"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394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" name="Group 4"/>
          <p:cNvGrpSpPr>
            <a:grpSpLocks noChangeAspect="1"/>
          </p:cNvGrpSpPr>
          <p:nvPr userDrawn="1"/>
        </p:nvGrpSpPr>
        <p:grpSpPr bwMode="auto">
          <a:xfrm>
            <a:off x="3746294" y="2129856"/>
            <a:ext cx="1617944" cy="860542"/>
            <a:chOff x="310" y="249"/>
            <a:chExt cx="502" cy="267"/>
          </a:xfrm>
          <a:solidFill>
            <a:schemeClr val="accent5"/>
          </a:solidFill>
        </p:grpSpPr>
        <p:sp>
          <p:nvSpPr>
            <p:cNvPr id="5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7974899"/>
      </p:ext>
    </p:extLst>
  </p:cSld>
  <p:clrMapOvr>
    <a:masterClrMapping/>
  </p:clrMapOvr>
  <p:transition spd="slow">
    <p:wip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Closing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>
            <a:grpSpLocks noChangeAspect="1"/>
          </p:cNvGrpSpPr>
          <p:nvPr userDrawn="1"/>
        </p:nvGrpSpPr>
        <p:grpSpPr bwMode="auto">
          <a:xfrm>
            <a:off x="3746294" y="2129856"/>
            <a:ext cx="1617944" cy="860542"/>
            <a:chOff x="310" y="249"/>
            <a:chExt cx="502" cy="267"/>
          </a:xfrm>
          <a:solidFill>
            <a:schemeClr val="accent1">
              <a:lumMod val="75000"/>
            </a:schemeClr>
          </a:solidFill>
        </p:grpSpPr>
        <p:sp>
          <p:nvSpPr>
            <p:cNvPr id="5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51544963"/>
      </p:ext>
    </p:extLst>
  </p:cSld>
  <p:clrMapOvr>
    <a:masterClrMapping/>
  </p:clrMapOvr>
  <p:transition spd="slow">
    <p:wip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8473441" y="4954263"/>
            <a:ext cx="676910" cy="1892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25">
                <a:solidFill>
                  <a:schemeClr val="tx2"/>
                </a:solidFill>
              </a:defRPr>
            </a:lvl1pPr>
          </a:lstStyle>
          <a:p>
            <a:pPr defTabSz="385763">
              <a:defRPr/>
            </a:pPr>
            <a:fld id="{2F5CCB13-0A32-4557-88E9-079F0C330695}" type="slidenum">
              <a:rPr lang="en-US" kern="0" smtClean="0">
                <a:solidFill>
                  <a:srgbClr val="595959"/>
                </a:solidFill>
              </a:rPr>
              <a:pPr defTabSz="385763">
                <a:defRPr/>
              </a:pPr>
              <a:t>‹#›</a:t>
            </a:fld>
            <a:endParaRPr lang="en-US" kern="0" dirty="0">
              <a:solidFill>
                <a:srgbClr val="595959"/>
              </a:solidFill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144065" y="798944"/>
            <a:ext cx="8853286" cy="4155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182880" bIns="45720" numCol="1" anchor="t" anchorCtr="0" compatLnSpc="1">
            <a:prstTxWarp prst="textNoShape">
              <a:avLst/>
            </a:prstTxWarp>
          </a:bodyPr>
          <a:lstStyle>
            <a:lvl1pPr marL="169863" indent="-169863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>
                <a:solidFill>
                  <a:srgbClr val="000000"/>
                </a:solidFill>
              </a:defRPr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>
                <a:solidFill>
                  <a:srgbClr val="000000"/>
                </a:solidFill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>
                <a:solidFill>
                  <a:srgbClr val="000000"/>
                </a:solidFill>
              </a:defRPr>
            </a:lvl3pPr>
            <a:lvl4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>
                <a:solidFill>
                  <a:srgbClr val="000000"/>
                </a:solidFill>
              </a:defRPr>
            </a:lvl4pPr>
          </a:lstStyle>
          <a:p>
            <a:pPr lvl="0"/>
            <a:r>
              <a:rPr lang="en-US" dirty="0">
                <a:sym typeface="Arial" pitchFamily="34" charset="0"/>
              </a:rPr>
              <a:t>Click to edit Master text styles</a:t>
            </a:r>
          </a:p>
          <a:p>
            <a:pPr lvl="1"/>
            <a:r>
              <a:rPr lang="en-US" dirty="0">
                <a:sym typeface="Arial" pitchFamily="34" charset="0"/>
              </a:rPr>
              <a:t>Second level</a:t>
            </a:r>
          </a:p>
          <a:p>
            <a:pPr lvl="2"/>
            <a:r>
              <a:rPr lang="en-US" dirty="0">
                <a:sym typeface="Arial" pitchFamily="34" charset="0"/>
              </a:rPr>
              <a:t>Third level</a:t>
            </a:r>
          </a:p>
          <a:p>
            <a:pPr lvl="3"/>
            <a:r>
              <a:rPr lang="en-US" dirty="0">
                <a:sym typeface="Arial" pitchFamily="34" charset="0"/>
              </a:rPr>
              <a:t>Fourth level</a:t>
            </a:r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" y="41393"/>
            <a:ext cx="9144000" cy="757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defRPr sz="2400"/>
            </a:lvl1pPr>
          </a:lstStyle>
          <a:p>
            <a:pPr lvl="0"/>
            <a:r>
              <a:rPr lang="en-US" dirty="0">
                <a:sym typeface="Arial" pitchFamily="34" charset="0"/>
              </a:rPr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57996623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992501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itle Slide-animated gradi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469496" y="3809526"/>
            <a:ext cx="4319105" cy="288131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buNone/>
              <a:defRPr sz="1200" b="0" i="0">
                <a:solidFill>
                  <a:schemeClr val="accent1"/>
                </a:solidFill>
                <a:latin typeface="+mn-lt"/>
                <a:cs typeface="CiscoSans"/>
              </a:defRPr>
            </a:lvl1pPr>
            <a:lvl2pPr marL="342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/>
          </p:nvPr>
        </p:nvSpPr>
        <p:spPr>
          <a:xfrm>
            <a:off x="469496" y="4049523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1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/>
          </p:nvPr>
        </p:nvSpPr>
        <p:spPr>
          <a:xfrm>
            <a:off x="469496" y="4289520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1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6" name="Group 4"/>
          <p:cNvGrpSpPr>
            <a:grpSpLocks noChangeAspect="1"/>
          </p:cNvGrpSpPr>
          <p:nvPr userDrawn="1"/>
        </p:nvGrpSpPr>
        <p:grpSpPr bwMode="auto">
          <a:xfrm>
            <a:off x="492125" y="395288"/>
            <a:ext cx="796924" cy="423863"/>
            <a:chOff x="310" y="249"/>
            <a:chExt cx="502" cy="267"/>
          </a:xfrm>
          <a:solidFill>
            <a:srgbClr val="004C69"/>
          </a:solidFill>
        </p:grpSpPr>
        <p:sp>
          <p:nvSpPr>
            <p:cNvPr id="9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9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63292" y="2872236"/>
            <a:ext cx="5925246" cy="29900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buFont typeface="Arial" panose="020B0604020202020204" pitchFamily="34" charset="0"/>
              <a:buNone/>
              <a:defRPr sz="2000" baseline="0">
                <a:solidFill>
                  <a:schemeClr val="accent1"/>
                </a:solidFill>
                <a:latin typeface="+mj-lt"/>
              </a:defRPr>
            </a:lvl1pPr>
            <a:lvl2pPr marL="304781" indent="0">
              <a:buNone/>
              <a:defRPr/>
            </a:lvl2pPr>
            <a:lvl3pPr marL="427401" indent="0">
              <a:buNone/>
              <a:defRPr/>
            </a:lvl3pPr>
            <a:lvl4pPr marL="516694" indent="0">
              <a:buNone/>
              <a:defRPr/>
            </a:lvl4pPr>
            <a:lvl5pPr marL="601221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0" name="Title 1"/>
          <p:cNvSpPr>
            <a:spLocks noGrp="1"/>
          </p:cNvSpPr>
          <p:nvPr>
            <p:ph type="ctrTitle"/>
          </p:nvPr>
        </p:nvSpPr>
        <p:spPr>
          <a:xfrm>
            <a:off x="425765" y="2300750"/>
            <a:ext cx="5955513" cy="64473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3600" b="0" i="0" spc="0" baseline="0">
                <a:solidFill>
                  <a:schemeClr val="accent1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53042546"/>
      </p:ext>
    </p:extLst>
  </p:cSld>
  <p:clrMapOvr>
    <a:masterClrMapping/>
  </p:clrMapOvr>
  <p:transition spd="slow">
    <p:wipe/>
  </p:transition>
  <p:extLst>
    <p:ext uri="{DCECCB84-F9BA-43D5-87BE-67443E8EF086}">
      <p15:sldGuideLst xmlns:p15="http://schemas.microsoft.com/office/powerpoint/2012/main">
        <p15:guide id="1" orient="horz" pos="228" userDrawn="1">
          <p15:clr>
            <a:srgbClr val="FBAE40"/>
          </p15:clr>
        </p15:guide>
        <p15:guide id="2" pos="360" userDrawn="1">
          <p15:clr>
            <a:srgbClr val="FBAE40"/>
          </p15:clr>
        </p15:guide>
        <p15:guide id="3" orient="horz" pos="518" userDrawn="1">
          <p15:clr>
            <a:srgbClr val="FBAE40"/>
          </p15:clr>
        </p15:guide>
        <p15:guide id="4" pos="812" userDrawn="1">
          <p15:clr>
            <a:srgbClr val="FBAE40"/>
          </p15:clr>
        </p15:guide>
        <p15:guide id="5" pos="311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Title Slide-animated gradi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469496" y="3809526"/>
            <a:ext cx="4319105" cy="288131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buNone/>
              <a:defRPr sz="1200" b="0" i="0">
                <a:solidFill>
                  <a:schemeClr val="accent5"/>
                </a:solidFill>
                <a:latin typeface="+mn-lt"/>
                <a:cs typeface="CiscoSans"/>
              </a:defRPr>
            </a:lvl1pPr>
            <a:lvl2pPr marL="342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/>
          </p:nvPr>
        </p:nvSpPr>
        <p:spPr>
          <a:xfrm>
            <a:off x="469496" y="4049523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5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/>
          </p:nvPr>
        </p:nvSpPr>
        <p:spPr>
          <a:xfrm>
            <a:off x="469496" y="4289520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5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6" name="Group 4"/>
          <p:cNvGrpSpPr>
            <a:grpSpLocks noChangeAspect="1"/>
          </p:cNvGrpSpPr>
          <p:nvPr userDrawn="1"/>
        </p:nvGrpSpPr>
        <p:grpSpPr bwMode="auto">
          <a:xfrm>
            <a:off x="492125" y="395288"/>
            <a:ext cx="796924" cy="423863"/>
            <a:chOff x="310" y="249"/>
            <a:chExt cx="502" cy="267"/>
          </a:xfrm>
          <a:solidFill>
            <a:schemeClr val="accent5"/>
          </a:solidFill>
        </p:grpSpPr>
        <p:sp>
          <p:nvSpPr>
            <p:cNvPr id="9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9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63292" y="2872236"/>
            <a:ext cx="5925246" cy="29900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buFont typeface="Arial" panose="020B0604020202020204" pitchFamily="34" charset="0"/>
              <a:buNone/>
              <a:defRPr sz="2000" baseline="0">
                <a:solidFill>
                  <a:schemeClr val="bg2"/>
                </a:solidFill>
                <a:latin typeface="+mj-lt"/>
              </a:defRPr>
            </a:lvl1pPr>
            <a:lvl2pPr marL="304781" indent="0">
              <a:buNone/>
              <a:defRPr/>
            </a:lvl2pPr>
            <a:lvl3pPr marL="427401" indent="0">
              <a:buNone/>
              <a:defRPr/>
            </a:lvl3pPr>
            <a:lvl4pPr marL="516694" indent="0">
              <a:buNone/>
              <a:defRPr/>
            </a:lvl4pPr>
            <a:lvl5pPr marL="601221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0" name="Title 1"/>
          <p:cNvSpPr>
            <a:spLocks noGrp="1"/>
          </p:cNvSpPr>
          <p:nvPr>
            <p:ph type="ctrTitle"/>
          </p:nvPr>
        </p:nvSpPr>
        <p:spPr>
          <a:xfrm>
            <a:off x="425765" y="2300750"/>
            <a:ext cx="5955513" cy="64473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3600" b="0" i="0" spc="0" baseline="0">
                <a:solidFill>
                  <a:srgbClr val="38C6F4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74617842"/>
      </p:ext>
    </p:extLst>
  </p:cSld>
  <p:clrMapOvr>
    <a:masterClrMapping/>
  </p:clrMapOvr>
  <p:transition spd="slow">
    <p:wipe/>
  </p:transition>
  <p:extLst>
    <p:ext uri="{DCECCB84-F9BA-43D5-87BE-67443E8EF086}">
      <p15:sldGuideLst xmlns:p15="http://schemas.microsoft.com/office/powerpoint/2012/main">
        <p15:guide id="1" orient="horz" pos="228" userDrawn="1">
          <p15:clr>
            <a:srgbClr val="FBAE40"/>
          </p15:clr>
        </p15:guide>
        <p15:guide id="2" pos="360" userDrawn="1">
          <p15:clr>
            <a:srgbClr val="FBAE40"/>
          </p15:clr>
        </p15:guide>
        <p15:guide id="3" orient="horz" pos="518" userDrawn="1">
          <p15:clr>
            <a:srgbClr val="FBAE40"/>
          </p15:clr>
        </p15:guide>
        <p15:guide id="4" pos="812" userDrawn="1">
          <p15:clr>
            <a:srgbClr val="FBAE40"/>
          </p15:clr>
        </p15:guide>
        <p15:guide id="5" pos="311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Seg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rgbClr val="00394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416425" y="915409"/>
            <a:ext cx="7598042" cy="256994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4600" b="0" i="0" spc="0" baseline="0">
                <a:solidFill>
                  <a:schemeClr val="accent5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7"/>
          <p:cNvSpPr>
            <a:spLocks noChangeArrowheads="1"/>
          </p:cNvSpPr>
          <p:nvPr userDrawn="1"/>
        </p:nvSpPr>
        <p:spPr bwMode="ltGray">
          <a:xfrm>
            <a:off x="8515707" y="4742907"/>
            <a:ext cx="218414" cy="15451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1586" tIns="30792" rIns="61586" bIns="30792" anchor="b">
            <a:spAutoFit/>
          </a:bodyPr>
          <a:lstStyle/>
          <a:p>
            <a:pPr algn="r" defTabSz="610744" fontAlgn="auto">
              <a:spcBef>
                <a:spcPts val="0"/>
              </a:spcBef>
              <a:spcAft>
                <a:spcPts val="0"/>
              </a:spcAft>
              <a:defRPr/>
            </a:pPr>
            <a:fld id="{6A1E46DC-7EF6-4EA2-B285-14272867D133}" type="slidenum">
              <a:rPr lang="en-US" sz="60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CiscoSans Thin"/>
              </a:rPr>
              <a:pPr algn="r" defTabSz="61074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dirty="0">
              <a:solidFill>
                <a:schemeClr val="accent5">
                  <a:lumMod val="50000"/>
                </a:schemeClr>
              </a:solidFill>
              <a:latin typeface="+mn-lt"/>
              <a:ea typeface="+mn-ea"/>
              <a:cs typeface="CiscoSans Thin"/>
            </a:endParaRPr>
          </a:p>
        </p:txBody>
      </p:sp>
      <p:sp>
        <p:nvSpPr>
          <p:cNvPr id="9" name="Rectangle 4"/>
          <p:cNvSpPr>
            <a:spLocks noChangeArrowheads="1"/>
          </p:cNvSpPr>
          <p:nvPr userDrawn="1"/>
        </p:nvSpPr>
        <p:spPr bwMode="ltGray">
          <a:xfrm>
            <a:off x="5867508" y="4741653"/>
            <a:ext cx="265801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61586" tIns="30792" rIns="61586" bIns="30792" anchor="b">
            <a:spAutoFit/>
          </a:bodyPr>
          <a:lstStyle/>
          <a:p>
            <a:pPr defTabSz="61074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dirty="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CiscoSans Thin"/>
              </a:rPr>
              <a:t>© 2016  Cisco and/or its affiliates. All rights reserved.   Cisco Confidential</a:t>
            </a:r>
          </a:p>
        </p:txBody>
      </p:sp>
      <p:grpSp>
        <p:nvGrpSpPr>
          <p:cNvPr id="11" name="Group 4"/>
          <p:cNvGrpSpPr>
            <a:grpSpLocks noChangeAspect="1"/>
          </p:cNvGrpSpPr>
          <p:nvPr userDrawn="1"/>
        </p:nvGrpSpPr>
        <p:grpSpPr bwMode="auto">
          <a:xfrm>
            <a:off x="508039" y="4715197"/>
            <a:ext cx="340257" cy="180974"/>
            <a:chOff x="310" y="249"/>
            <a:chExt cx="502" cy="267"/>
          </a:xfrm>
          <a:solidFill>
            <a:srgbClr val="086D8E"/>
          </a:solidFill>
        </p:grpSpPr>
        <p:sp>
          <p:nvSpPr>
            <p:cNvPr id="12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90854121"/>
      </p:ext>
    </p:extLst>
  </p:cSld>
  <p:clrMapOvr>
    <a:masterClrMapping/>
  </p:clrMapOvr>
  <p:transition spd="slow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ulti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74662" y="1347788"/>
            <a:ext cx="8280057" cy="3073946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285690" marR="0" indent="-285690" algn="ctr" defTabSz="45710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="0" i="0" baseline="0">
                <a:solidFill>
                  <a:schemeClr val="bg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rgbClr val="004C69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42967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29121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ircled_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Oval 11"/>
          <p:cNvSpPr/>
          <p:nvPr/>
        </p:nvSpPr>
        <p:spPr>
          <a:xfrm>
            <a:off x="575610" y="2552550"/>
            <a:ext cx="698624" cy="698624"/>
          </a:xfrm>
          <a:prstGeom prst="ellipse">
            <a:avLst/>
          </a:prstGeom>
          <a:solidFill>
            <a:schemeClr val="bg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solidFill>
                <a:srgbClr val="FFFFFF"/>
              </a:solidFill>
              <a:cs typeface="Arial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575610" y="1426607"/>
            <a:ext cx="698624" cy="698624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ln>
                <a:solidFill>
                  <a:schemeClr val="bg2"/>
                </a:solidFill>
              </a:ln>
              <a:solidFill>
                <a:schemeClr val="bg1"/>
              </a:solidFill>
              <a:cs typeface="Arial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575610" y="3653093"/>
            <a:ext cx="698624" cy="698624"/>
          </a:xfrm>
          <a:prstGeom prst="ellipse">
            <a:avLst/>
          </a:prstGeom>
          <a:solidFill>
            <a:schemeClr val="accent5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solidFill>
                <a:srgbClr val="049FD9"/>
              </a:solidFill>
              <a:cs typeface="Arial"/>
            </a:endParaRPr>
          </a:p>
        </p:txBody>
      </p:sp>
      <p:sp>
        <p:nvSpPr>
          <p:cNvPr id="24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1365250" y="1432522"/>
            <a:ext cx="5473700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1365250" y="2557793"/>
            <a:ext cx="5473700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7"/>
          <p:cNvSpPr>
            <a:spLocks noGrp="1"/>
          </p:cNvSpPr>
          <p:nvPr>
            <p:ph type="body" sz="quarter" idx="15"/>
          </p:nvPr>
        </p:nvSpPr>
        <p:spPr>
          <a:xfrm>
            <a:off x="1365250" y="3653093"/>
            <a:ext cx="5473700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575610" y="2552550"/>
            <a:ext cx="698624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4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29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575611" y="3651140"/>
            <a:ext cx="698624" cy="693381"/>
          </a:xfrm>
          <a:prstGeom prst="rect">
            <a:avLst/>
          </a:prstGeom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4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13" name="Text Placeholder 17"/>
          <p:cNvSpPr>
            <a:spLocks noGrp="1"/>
          </p:cNvSpPr>
          <p:nvPr>
            <p:ph type="body" sz="quarter" idx="19" hasCustomPrompt="1"/>
          </p:nvPr>
        </p:nvSpPr>
        <p:spPr>
          <a:xfrm>
            <a:off x="575610" y="1427248"/>
            <a:ext cx="698624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4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053872667"/>
      </p:ext>
    </p:extLst>
  </p:cSld>
  <p:clrMapOvr>
    <a:masterClrMapping/>
  </p:clrMapOvr>
  <p:transition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Circled_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Oval 11"/>
          <p:cNvSpPr/>
          <p:nvPr/>
        </p:nvSpPr>
        <p:spPr>
          <a:xfrm>
            <a:off x="575611" y="1979318"/>
            <a:ext cx="464815" cy="464815"/>
          </a:xfrm>
          <a:prstGeom prst="ellipse">
            <a:avLst/>
          </a:prstGeom>
          <a:solidFill>
            <a:srgbClr val="38C6F4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575610" y="1328927"/>
            <a:ext cx="464815" cy="464815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575611" y="2627446"/>
            <a:ext cx="464815" cy="464815"/>
          </a:xfrm>
          <a:prstGeom prst="ellipse">
            <a:avLst/>
          </a:prstGeom>
          <a:solidFill>
            <a:schemeClr val="bg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24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1172384" y="1334842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1172385" y="1984561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7"/>
          <p:cNvSpPr>
            <a:spLocks noGrp="1"/>
          </p:cNvSpPr>
          <p:nvPr>
            <p:ph type="body" sz="quarter" idx="15"/>
          </p:nvPr>
        </p:nvSpPr>
        <p:spPr>
          <a:xfrm>
            <a:off x="1172385" y="2627446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575611" y="1327521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28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575611" y="1979318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29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575612" y="2625493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13" name="Oval 12"/>
          <p:cNvSpPr/>
          <p:nvPr/>
        </p:nvSpPr>
        <p:spPr>
          <a:xfrm>
            <a:off x="575612" y="3274581"/>
            <a:ext cx="464815" cy="464815"/>
          </a:xfrm>
          <a:prstGeom prst="ellipse">
            <a:avLst/>
          </a:prstGeom>
          <a:solidFill>
            <a:schemeClr val="accent6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14" name="Text Placeholder 17"/>
          <p:cNvSpPr>
            <a:spLocks noGrp="1"/>
          </p:cNvSpPr>
          <p:nvPr>
            <p:ph type="body" sz="quarter" idx="19"/>
          </p:nvPr>
        </p:nvSpPr>
        <p:spPr>
          <a:xfrm>
            <a:off x="1172386" y="3274581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7"/>
          <p:cNvSpPr>
            <a:spLocks noGrp="1"/>
          </p:cNvSpPr>
          <p:nvPr>
            <p:ph type="body" sz="quarter" idx="20" hasCustomPrompt="1"/>
          </p:nvPr>
        </p:nvSpPr>
        <p:spPr>
          <a:xfrm>
            <a:off x="575613" y="3272628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4</a:t>
            </a:r>
          </a:p>
        </p:txBody>
      </p:sp>
      <p:sp>
        <p:nvSpPr>
          <p:cNvPr id="17" name="Oval 16"/>
          <p:cNvSpPr/>
          <p:nvPr/>
        </p:nvSpPr>
        <p:spPr>
          <a:xfrm>
            <a:off x="575613" y="3921716"/>
            <a:ext cx="464815" cy="464815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21"/>
          </p:nvPr>
        </p:nvSpPr>
        <p:spPr>
          <a:xfrm>
            <a:off x="1172387" y="3921716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7"/>
          <p:cNvSpPr>
            <a:spLocks noGrp="1"/>
          </p:cNvSpPr>
          <p:nvPr>
            <p:ph type="body" sz="quarter" idx="22" hasCustomPrompt="1"/>
          </p:nvPr>
        </p:nvSpPr>
        <p:spPr>
          <a:xfrm>
            <a:off x="575614" y="3919763"/>
            <a:ext cx="464815" cy="461327"/>
          </a:xfrm>
          <a:prstGeom prst="rect">
            <a:avLst/>
          </a:prstGeom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962125011"/>
      </p:ext>
    </p:extLst>
  </p:cSld>
  <p:clrMapOvr>
    <a:masterClrMapping/>
  </p:clrMapOvr>
  <p:transition spd="slow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Circled_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4C69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2" name="Oval 41"/>
          <p:cNvSpPr/>
          <p:nvPr/>
        </p:nvSpPr>
        <p:spPr>
          <a:xfrm>
            <a:off x="575611" y="1979318"/>
            <a:ext cx="464815" cy="464815"/>
          </a:xfrm>
          <a:prstGeom prst="ellipse">
            <a:avLst/>
          </a:prstGeom>
          <a:solidFill>
            <a:srgbClr val="38C6F4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43" name="Oval 42"/>
          <p:cNvSpPr/>
          <p:nvPr/>
        </p:nvSpPr>
        <p:spPr>
          <a:xfrm>
            <a:off x="575610" y="1328927"/>
            <a:ext cx="464815" cy="464815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rgbClr val="FFFFFF"/>
              </a:solidFill>
              <a:cs typeface="Arial"/>
            </a:endParaRPr>
          </a:p>
        </p:txBody>
      </p:sp>
      <p:sp>
        <p:nvSpPr>
          <p:cNvPr id="44" name="Oval 43"/>
          <p:cNvSpPr/>
          <p:nvPr/>
        </p:nvSpPr>
        <p:spPr>
          <a:xfrm>
            <a:off x="575611" y="2627446"/>
            <a:ext cx="464815" cy="464815"/>
          </a:xfrm>
          <a:prstGeom prst="ellipse">
            <a:avLst/>
          </a:prstGeom>
          <a:solidFill>
            <a:schemeClr val="bg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45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1172384" y="1334842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6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1172385" y="1984561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Text Placeholder 17"/>
          <p:cNvSpPr>
            <a:spLocks noGrp="1"/>
          </p:cNvSpPr>
          <p:nvPr>
            <p:ph type="body" sz="quarter" idx="15"/>
          </p:nvPr>
        </p:nvSpPr>
        <p:spPr>
          <a:xfrm>
            <a:off x="1172385" y="2627446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575611" y="1327521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49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575611" y="1979318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50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575612" y="2625493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51" name="Oval 50"/>
          <p:cNvSpPr/>
          <p:nvPr/>
        </p:nvSpPr>
        <p:spPr>
          <a:xfrm>
            <a:off x="575612" y="3274581"/>
            <a:ext cx="464815" cy="464815"/>
          </a:xfrm>
          <a:prstGeom prst="ellipse">
            <a:avLst/>
          </a:prstGeom>
          <a:solidFill>
            <a:schemeClr val="accent6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52" name="Text Placeholder 17"/>
          <p:cNvSpPr>
            <a:spLocks noGrp="1"/>
          </p:cNvSpPr>
          <p:nvPr>
            <p:ph type="body" sz="quarter" idx="19"/>
          </p:nvPr>
        </p:nvSpPr>
        <p:spPr>
          <a:xfrm>
            <a:off x="1172386" y="3274581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3" name="Text Placeholder 17"/>
          <p:cNvSpPr>
            <a:spLocks noGrp="1"/>
          </p:cNvSpPr>
          <p:nvPr>
            <p:ph type="body" sz="quarter" idx="20" hasCustomPrompt="1"/>
          </p:nvPr>
        </p:nvSpPr>
        <p:spPr>
          <a:xfrm>
            <a:off x="575613" y="3272628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4</a:t>
            </a:r>
          </a:p>
        </p:txBody>
      </p:sp>
      <p:sp>
        <p:nvSpPr>
          <p:cNvPr id="54" name="Oval 53"/>
          <p:cNvSpPr/>
          <p:nvPr/>
        </p:nvSpPr>
        <p:spPr>
          <a:xfrm>
            <a:off x="575613" y="3921716"/>
            <a:ext cx="464815" cy="464815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55" name="Text Placeholder 17"/>
          <p:cNvSpPr>
            <a:spLocks noGrp="1"/>
          </p:cNvSpPr>
          <p:nvPr>
            <p:ph type="body" sz="quarter" idx="21"/>
          </p:nvPr>
        </p:nvSpPr>
        <p:spPr>
          <a:xfrm>
            <a:off x="1172387" y="3921716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Text Placeholder 17"/>
          <p:cNvSpPr>
            <a:spLocks noGrp="1"/>
          </p:cNvSpPr>
          <p:nvPr>
            <p:ph type="body" sz="quarter" idx="22" hasCustomPrompt="1"/>
          </p:nvPr>
        </p:nvSpPr>
        <p:spPr>
          <a:xfrm>
            <a:off x="575614" y="3919763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5</a:t>
            </a:r>
          </a:p>
        </p:txBody>
      </p:sp>
      <p:sp>
        <p:nvSpPr>
          <p:cNvPr id="57" name="Oval 56"/>
          <p:cNvSpPr/>
          <p:nvPr/>
        </p:nvSpPr>
        <p:spPr>
          <a:xfrm>
            <a:off x="4414576" y="1983084"/>
            <a:ext cx="464815" cy="464815"/>
          </a:xfrm>
          <a:prstGeom prst="ellipse">
            <a:avLst/>
          </a:prstGeom>
          <a:solidFill>
            <a:schemeClr val="accent6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58" name="Oval 57"/>
          <p:cNvSpPr/>
          <p:nvPr/>
        </p:nvSpPr>
        <p:spPr>
          <a:xfrm>
            <a:off x="4414575" y="1332693"/>
            <a:ext cx="464815" cy="464815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59" name="Oval 58"/>
          <p:cNvSpPr/>
          <p:nvPr/>
        </p:nvSpPr>
        <p:spPr>
          <a:xfrm>
            <a:off x="4414576" y="2631212"/>
            <a:ext cx="464815" cy="464815"/>
          </a:xfrm>
          <a:prstGeom prst="ellipse">
            <a:avLst/>
          </a:prstGeom>
          <a:solidFill>
            <a:schemeClr val="accent5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60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5011349" y="1338608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1" name="Text Placeholder 17"/>
          <p:cNvSpPr>
            <a:spLocks noGrp="1"/>
          </p:cNvSpPr>
          <p:nvPr>
            <p:ph type="body" sz="quarter" idx="24"/>
          </p:nvPr>
        </p:nvSpPr>
        <p:spPr>
          <a:xfrm>
            <a:off x="5011350" y="1988327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2" name="Text Placeholder 17"/>
          <p:cNvSpPr>
            <a:spLocks noGrp="1"/>
          </p:cNvSpPr>
          <p:nvPr>
            <p:ph type="body" sz="quarter" idx="25"/>
          </p:nvPr>
        </p:nvSpPr>
        <p:spPr>
          <a:xfrm>
            <a:off x="5011350" y="2631212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3" name="Text Placeholder 17"/>
          <p:cNvSpPr>
            <a:spLocks noGrp="1"/>
          </p:cNvSpPr>
          <p:nvPr>
            <p:ph type="body" sz="quarter" idx="26" hasCustomPrompt="1"/>
          </p:nvPr>
        </p:nvSpPr>
        <p:spPr>
          <a:xfrm>
            <a:off x="4414576" y="1331287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6</a:t>
            </a:r>
          </a:p>
        </p:txBody>
      </p:sp>
      <p:sp>
        <p:nvSpPr>
          <p:cNvPr id="64" name="Text Placeholder 17"/>
          <p:cNvSpPr>
            <a:spLocks noGrp="1"/>
          </p:cNvSpPr>
          <p:nvPr>
            <p:ph type="body" sz="quarter" idx="27" hasCustomPrompt="1"/>
          </p:nvPr>
        </p:nvSpPr>
        <p:spPr>
          <a:xfrm>
            <a:off x="4414576" y="1983084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7</a:t>
            </a:r>
          </a:p>
        </p:txBody>
      </p:sp>
      <p:sp>
        <p:nvSpPr>
          <p:cNvPr id="65" name="Text Placeholder 17"/>
          <p:cNvSpPr>
            <a:spLocks noGrp="1"/>
          </p:cNvSpPr>
          <p:nvPr>
            <p:ph type="body" sz="quarter" idx="28" hasCustomPrompt="1"/>
          </p:nvPr>
        </p:nvSpPr>
        <p:spPr>
          <a:xfrm>
            <a:off x="4414577" y="2629259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8</a:t>
            </a:r>
          </a:p>
        </p:txBody>
      </p:sp>
      <p:sp>
        <p:nvSpPr>
          <p:cNvPr id="66" name="Oval 65"/>
          <p:cNvSpPr/>
          <p:nvPr/>
        </p:nvSpPr>
        <p:spPr>
          <a:xfrm>
            <a:off x="4414577" y="3278347"/>
            <a:ext cx="464815" cy="464815"/>
          </a:xfrm>
          <a:prstGeom prst="ellipse">
            <a:avLst/>
          </a:prstGeom>
          <a:solidFill>
            <a:schemeClr val="bg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67" name="Text Placeholder 17"/>
          <p:cNvSpPr>
            <a:spLocks noGrp="1"/>
          </p:cNvSpPr>
          <p:nvPr>
            <p:ph type="body" sz="quarter" idx="29"/>
          </p:nvPr>
        </p:nvSpPr>
        <p:spPr>
          <a:xfrm>
            <a:off x="5011351" y="3278347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8" name="Text Placeholder 17"/>
          <p:cNvSpPr>
            <a:spLocks noGrp="1"/>
          </p:cNvSpPr>
          <p:nvPr>
            <p:ph type="body" sz="quarter" idx="30" hasCustomPrompt="1"/>
          </p:nvPr>
        </p:nvSpPr>
        <p:spPr>
          <a:xfrm>
            <a:off x="4414578" y="3276394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9</a:t>
            </a:r>
          </a:p>
        </p:txBody>
      </p:sp>
      <p:sp>
        <p:nvSpPr>
          <p:cNvPr id="69" name="Oval 68"/>
          <p:cNvSpPr/>
          <p:nvPr/>
        </p:nvSpPr>
        <p:spPr>
          <a:xfrm>
            <a:off x="4414578" y="3925482"/>
            <a:ext cx="464815" cy="464815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70" name="Text Placeholder 17"/>
          <p:cNvSpPr>
            <a:spLocks noGrp="1"/>
          </p:cNvSpPr>
          <p:nvPr>
            <p:ph type="body" sz="quarter" idx="31"/>
          </p:nvPr>
        </p:nvSpPr>
        <p:spPr>
          <a:xfrm>
            <a:off x="5011352" y="3925482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1" name="Text Placeholder 17"/>
          <p:cNvSpPr>
            <a:spLocks noGrp="1"/>
          </p:cNvSpPr>
          <p:nvPr>
            <p:ph type="body" sz="quarter" idx="32" hasCustomPrompt="1"/>
          </p:nvPr>
        </p:nvSpPr>
        <p:spPr>
          <a:xfrm>
            <a:off x="4414579" y="3923529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3643099958"/>
      </p:ext>
    </p:extLst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5"/>
          <p:cNvSpPr>
            <a:spLocks noGrp="1"/>
          </p:cNvSpPr>
          <p:nvPr>
            <p:ph type="title"/>
          </p:nvPr>
        </p:nvSpPr>
        <p:spPr bwMode="auto">
          <a:xfrm>
            <a:off x="438150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/>
              <a:t>Title Goes Here</a:t>
            </a:r>
          </a:p>
        </p:txBody>
      </p:sp>
      <p:sp>
        <p:nvSpPr>
          <p:cNvPr id="12" name="Rectangle 7"/>
          <p:cNvSpPr>
            <a:spLocks noChangeArrowheads="1"/>
          </p:cNvSpPr>
          <p:nvPr/>
        </p:nvSpPr>
        <p:spPr bwMode="ltGray">
          <a:xfrm>
            <a:off x="8515707" y="4742907"/>
            <a:ext cx="218414" cy="15451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1586" tIns="30792" rIns="61586" bIns="30792" anchor="b">
            <a:spAutoFit/>
          </a:bodyPr>
          <a:lstStyle/>
          <a:p>
            <a:pPr algn="r" defTabSz="610744" fontAlgn="auto">
              <a:spcBef>
                <a:spcPts val="0"/>
              </a:spcBef>
              <a:spcAft>
                <a:spcPts val="0"/>
              </a:spcAft>
              <a:defRPr/>
            </a:pPr>
            <a:fld id="{6A1E46DC-7EF6-4EA2-B285-14272867D133}" type="slidenum">
              <a:rPr lang="en-US" sz="600">
                <a:solidFill>
                  <a:schemeClr val="accent3">
                    <a:lumMod val="85000"/>
                  </a:schemeClr>
                </a:solidFill>
                <a:latin typeface="+mn-lt"/>
                <a:ea typeface="+mn-ea"/>
                <a:cs typeface="CiscoSans Thin"/>
              </a:rPr>
              <a:pPr algn="r" defTabSz="61074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dirty="0">
              <a:solidFill>
                <a:schemeClr val="accent3">
                  <a:lumMod val="85000"/>
                </a:schemeClr>
              </a:solidFill>
              <a:latin typeface="+mn-lt"/>
              <a:ea typeface="+mn-ea"/>
              <a:cs typeface="CiscoSans Thin"/>
            </a:endParaRPr>
          </a:p>
        </p:txBody>
      </p:sp>
      <p:sp>
        <p:nvSpPr>
          <p:cNvPr id="13" name="Rectangle 4"/>
          <p:cNvSpPr>
            <a:spLocks noChangeArrowheads="1"/>
          </p:cNvSpPr>
          <p:nvPr/>
        </p:nvSpPr>
        <p:spPr bwMode="ltGray">
          <a:xfrm>
            <a:off x="5867508" y="4741653"/>
            <a:ext cx="265801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61586" tIns="30792" rIns="61586" bIns="30792" anchor="b">
            <a:spAutoFit/>
          </a:bodyPr>
          <a:lstStyle/>
          <a:p>
            <a:pPr defTabSz="61074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dirty="0">
                <a:solidFill>
                  <a:schemeClr val="accent3">
                    <a:lumMod val="85000"/>
                  </a:schemeClr>
                </a:solidFill>
                <a:latin typeface="+mn-lt"/>
                <a:ea typeface="+mn-ea"/>
                <a:cs typeface="CiscoSans Thin"/>
              </a:rPr>
              <a:t>© 2016  Cisco and/or its affiliates. All rights reserved.   Cisco Confidential</a:t>
            </a:r>
          </a:p>
        </p:txBody>
      </p:sp>
      <p:grpSp>
        <p:nvGrpSpPr>
          <p:cNvPr id="6" name="Group 4"/>
          <p:cNvGrpSpPr>
            <a:grpSpLocks noChangeAspect="1"/>
          </p:cNvGrpSpPr>
          <p:nvPr userDrawn="1"/>
        </p:nvGrpSpPr>
        <p:grpSpPr bwMode="auto">
          <a:xfrm>
            <a:off x="508039" y="4715197"/>
            <a:ext cx="340257" cy="180974"/>
            <a:chOff x="310" y="249"/>
            <a:chExt cx="502" cy="267"/>
          </a:xfrm>
          <a:solidFill>
            <a:schemeClr val="accent5"/>
          </a:solidFill>
        </p:grpSpPr>
        <p:sp>
          <p:nvSpPr>
            <p:cNvPr id="7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62" r:id="rId1"/>
    <p:sldLayoutId id="2147484013" r:id="rId2"/>
    <p:sldLayoutId id="2147484014" r:id="rId3"/>
    <p:sldLayoutId id="2147483965" r:id="rId4"/>
    <p:sldLayoutId id="2147483967" r:id="rId5"/>
    <p:sldLayoutId id="2147483995" r:id="rId6"/>
    <p:sldLayoutId id="2147484007" r:id="rId7"/>
    <p:sldLayoutId id="2147484010" r:id="rId8"/>
    <p:sldLayoutId id="2147484011" r:id="rId9"/>
    <p:sldLayoutId id="2147484015" r:id="rId10"/>
    <p:sldLayoutId id="2147483998" r:id="rId11"/>
    <p:sldLayoutId id="2147484027" r:id="rId12"/>
    <p:sldLayoutId id="2147484029" r:id="rId13"/>
    <p:sldLayoutId id="2147484031" r:id="rId14"/>
  </p:sldLayoutIdLst>
  <p:transition spd="slow">
    <p:wipe/>
  </p:transition>
  <p:txStyles>
    <p:titleStyle>
      <a:lvl1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lang="en-US" sz="3200" kern="1200" dirty="0">
          <a:solidFill>
            <a:schemeClr val="accent4"/>
          </a:solidFill>
          <a:latin typeface="+mj-lt"/>
          <a:ea typeface="ＭＳ Ｐゴシック" charset="0"/>
          <a:cs typeface="CiscoSans"/>
        </a:defRPr>
      </a:lvl1pPr>
      <a:lvl2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  <a:cs typeface="CiscoSans" pitchFamily="34" charset="0"/>
        </a:defRPr>
      </a:lvl2pPr>
      <a:lvl3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  <a:cs typeface="CiscoSans" pitchFamily="34" charset="0"/>
        </a:defRPr>
      </a:lvl3pPr>
      <a:lvl4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  <a:cs typeface="CiscoSans" pitchFamily="34" charset="0"/>
        </a:defRPr>
      </a:lvl4pPr>
      <a:lvl5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  <a:cs typeface="CiscoSans" pitchFamily="34" charset="0"/>
        </a:defRPr>
      </a:lvl5pPr>
      <a:lvl6pPr marL="4572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6pPr>
      <a:lvl7pPr marL="9144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7pPr>
      <a:lvl8pPr marL="13716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8pPr>
      <a:lvl9pPr marL="18288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9pPr>
    </p:titleStyle>
    <p:bodyStyle>
      <a:lvl1pPr marL="169863" indent="-169863" algn="l" defTabSz="684213" rtl="0" eaLnBrk="1" fontAlgn="base" hangingPunct="1">
        <a:lnSpc>
          <a:spcPct val="95000"/>
        </a:lnSpc>
        <a:spcBef>
          <a:spcPts val="1075"/>
        </a:spcBef>
        <a:spcAft>
          <a:spcPct val="0"/>
        </a:spcAft>
        <a:buClr>
          <a:schemeClr val="tx2"/>
        </a:buClr>
        <a:buSzPct val="90000"/>
        <a:buFont typeface="Arial" charset="0"/>
        <a:buChar char="•"/>
        <a:defRPr lang="en-US" sz="15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1pPr>
      <a:lvl2pPr marL="358775" indent="-215900" algn="l" defTabSz="684213" rtl="0" eaLnBrk="1" fontAlgn="base" hangingPunct="1">
        <a:lnSpc>
          <a:spcPct val="95000"/>
        </a:lnSpc>
        <a:spcBef>
          <a:spcPts val="600"/>
        </a:spcBef>
        <a:spcAft>
          <a:spcPct val="0"/>
        </a:spcAft>
        <a:buClr>
          <a:schemeClr val="tx2"/>
        </a:buClr>
        <a:buFont typeface="Arial" charset="0"/>
        <a:buChar char="•"/>
        <a:defRPr lang="en-US" sz="14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2pPr>
      <a:lvl3pPr marL="431800" indent="-169863" algn="l" defTabSz="684213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2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3pPr>
      <a:lvl4pPr marL="503238" indent="-169863" algn="l" defTabSz="684213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1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4pPr>
      <a:lvl5pPr marL="574675" indent="-169863" algn="l" defTabSz="684213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1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5pPr>
      <a:lvl6pPr marL="863856" indent="-171445" algn="l" defTabSz="685777" rtl="0" eaLnBrk="1" latinLnBrk="0" hangingPunct="1">
        <a:spcBef>
          <a:spcPts val="600"/>
        </a:spcBef>
        <a:buFont typeface="Arial" pitchFamily="34" charset="0"/>
        <a:buChar char="•"/>
        <a:defRPr sz="9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935844" indent="-171422" algn="l" defTabSz="685777" rtl="0" eaLnBrk="1" latinLnBrk="0" hangingPunct="1">
        <a:spcBef>
          <a:spcPts val="600"/>
        </a:spcBef>
        <a:buFont typeface="Arial" pitchFamily="34" charset="0"/>
        <a:buChar char="•"/>
        <a:defRPr sz="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400220" indent="0" algn="l" defTabSz="685777" rtl="0" eaLnBrk="1" latinLnBrk="0" hangingPunct="1">
        <a:spcBef>
          <a:spcPct val="20000"/>
        </a:spcBef>
        <a:buFont typeface="Arial" pitchFamily="34" charset="0"/>
        <a:buNone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53" indent="-171445" algn="l" defTabSz="68577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86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777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65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55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41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32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20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10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33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5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86.png"/><Relationship Id="rId7" Type="http://schemas.openxmlformats.org/officeDocument/2006/relationships/image" Target="../media/image90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7" Type="http://schemas.openxmlformats.org/officeDocument/2006/relationships/image" Target="../media/image100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Глава</a:t>
            </a:r>
            <a:r>
              <a:rPr lang="en-US" dirty="0"/>
              <a:t> 2: </a:t>
            </a:r>
            <a:r>
              <a:rPr lang="ru-RU" dirty="0"/>
              <a:t>Статическая маршрутизация</a:t>
            </a:r>
            <a:endParaRPr lang="en-US" dirty="0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469496" y="3809526"/>
            <a:ext cx="3302403" cy="952974"/>
          </a:xfrm>
        </p:spPr>
        <p:txBody>
          <a:bodyPr/>
          <a:lstStyle/>
          <a:p>
            <a:r>
              <a:rPr lang="en-US" dirty="0"/>
              <a:t>CCNA Routing and Switching</a:t>
            </a:r>
          </a:p>
          <a:p>
            <a:r>
              <a:rPr lang="en-US" dirty="0"/>
              <a:t>Routing and Switching Essentials v6.0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2938014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087" y="798944"/>
            <a:ext cx="4554582" cy="4155319"/>
          </a:xfrm>
        </p:spPr>
        <p:txBody>
          <a:bodyPr/>
          <a:lstStyle/>
          <a:p>
            <a:r>
              <a:rPr lang="ru-RU" sz="1400" dirty="0"/>
              <a:t>Маршрут по умолчанию соответствует всем пакетам и используется, когда пакет не соответствует определенному маршруту в таблице маршрутизации</a:t>
            </a:r>
          </a:p>
          <a:p>
            <a:r>
              <a:rPr lang="ru-RU" sz="1400" dirty="0"/>
              <a:t>Может быть получен динамически или настроен статически</a:t>
            </a:r>
          </a:p>
          <a:p>
            <a:r>
              <a:rPr lang="ru-RU" sz="1400" dirty="0"/>
              <a:t>Статический маршрут по умолчанию использует 0.0.0.0/0 в качестве IPv4-адреса назначения</a:t>
            </a:r>
          </a:p>
          <a:p>
            <a:r>
              <a:rPr lang="ru-RU" sz="1400" dirty="0"/>
              <a:t>Создает шлюз последней надежды</a:t>
            </a:r>
          </a:p>
          <a:p>
            <a:r>
              <a:rPr lang="ru-RU" sz="1400" dirty="0"/>
              <a:t>Обычно используется при подключении граничного маршрутизатора компании к сети </a:t>
            </a:r>
            <a:r>
              <a:rPr lang="ru-RU" sz="1400" dirty="0" err="1"/>
              <a:t>интернет-провайдера</a:t>
            </a:r>
            <a:endParaRPr lang="ru-RU" sz="1400" dirty="0"/>
          </a:p>
          <a:p>
            <a:r>
              <a:rPr lang="ru-RU" sz="1400" dirty="0"/>
              <a:t>Маршрутизатор имеет только один маршрутизатор, к которому он подключен</a:t>
            </a:r>
            <a:endParaRPr lang="en-US" sz="1400" dirty="0"/>
          </a:p>
        </p:txBody>
      </p:sp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 sz="1600" dirty="0">
                <a:latin typeface="Arial" charset="0"/>
              </a:rPr>
              <a:t>Типы статических маршрутов</a:t>
            </a:r>
            <a:br>
              <a:rPr lang="en-US" altLang="en-US" dirty="0"/>
            </a:br>
            <a:r>
              <a:rPr lang="ru-RU" dirty="0"/>
              <a:t>Статический маршрут по умолчанию</a:t>
            </a:r>
            <a:endParaRPr lang="en-US" altLang="en-US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1201" y="909301"/>
            <a:ext cx="4486752" cy="3386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875563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altLang="en-US" dirty="0"/>
              <a:t>Несколько статических маршрутов можно суммировать в один сетевой адрес</a:t>
            </a:r>
          </a:p>
          <a:p>
            <a:pPr lvl="1"/>
            <a:r>
              <a:rPr lang="ru-RU" altLang="en-US" dirty="0"/>
              <a:t>Целевые сети должны быть смежными</a:t>
            </a:r>
          </a:p>
          <a:p>
            <a:pPr lvl="1"/>
            <a:r>
              <a:rPr lang="ru-RU" altLang="en-US" dirty="0"/>
              <a:t>Несколько статических маршрутов должны использовать один и тот же исходящий интерфейс или адрес следующего перехода</a:t>
            </a:r>
          </a:p>
          <a:p>
            <a:pPr lvl="1"/>
            <a:r>
              <a:rPr lang="ru-RU" altLang="en-US" dirty="0"/>
              <a:t>На рисунке четыре сети суммируются в один суммарный статический маршрут</a:t>
            </a:r>
            <a:endParaRPr lang="en-CA" altLang="en-US" dirty="0"/>
          </a:p>
        </p:txBody>
      </p:sp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 sz="1600" dirty="0">
                <a:latin typeface="Arial" charset="0"/>
              </a:rPr>
              <a:t>Типы статических маршрутов</a:t>
            </a:r>
            <a:br>
              <a:rPr lang="en-US" sz="1600" dirty="0"/>
            </a:br>
            <a:r>
              <a:rPr lang="ru-RU" altLang="en-US" dirty="0"/>
              <a:t>Объединенный статический маршрут</a:t>
            </a:r>
            <a:endParaRPr lang="en-US" altLang="en-US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8621" y="2460735"/>
            <a:ext cx="5827165" cy="2285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572214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4397" y="910163"/>
            <a:ext cx="4192804" cy="3976363"/>
          </a:xfrm>
        </p:spPr>
        <p:txBody>
          <a:bodyPr/>
          <a:lstStyle/>
          <a:p>
            <a:pPr>
              <a:defRPr/>
            </a:pPr>
            <a:r>
              <a:rPr lang="ru-RU" dirty="0"/>
              <a:t>Статический маршрут, который используется для обеспечения резервного пути</a:t>
            </a:r>
          </a:p>
          <a:p>
            <a:pPr>
              <a:defRPr/>
            </a:pPr>
            <a:r>
              <a:rPr lang="ru-RU" dirty="0"/>
              <a:t>Используется, когда основной маршрут недоступен</a:t>
            </a:r>
          </a:p>
          <a:p>
            <a:pPr>
              <a:defRPr/>
            </a:pPr>
            <a:r>
              <a:rPr lang="ru-RU" dirty="0"/>
              <a:t>Конфигурируется с более высоким административным расстоянием (достоверностью), чем основной маршрут</a:t>
            </a:r>
          </a:p>
          <a:p>
            <a:pPr>
              <a:defRPr/>
            </a:pPr>
            <a:r>
              <a:rPr lang="ru-RU" dirty="0"/>
              <a:t>Пример: административное расстояние EIGRP равно 90. Плавающий статический маршрут с AD 91 или выше будет служить резервным маршрутом и будет использоваться, если маршрут EIGRP будет недоступен.</a:t>
            </a:r>
          </a:p>
        </p:txBody>
      </p:sp>
      <p:sp>
        <p:nvSpPr>
          <p:cNvPr id="337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1600" dirty="0">
                <a:latin typeface="Arial" charset="0"/>
              </a:rPr>
              <a:t>Типы статических маршрутов</a:t>
            </a:r>
            <a:br>
              <a:rPr lang="en-CA" altLang="en-US" sz="1600" dirty="0"/>
            </a:br>
            <a:r>
              <a:rPr lang="ru-RU" altLang="en-US" dirty="0"/>
              <a:t>Плавающий статический маршрут</a:t>
            </a:r>
            <a:endParaRPr lang="en-CA" altLang="en-US" dirty="0">
              <a:solidFill>
                <a:srgbClr val="0070C0"/>
              </a:solidFill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0114" y="1233329"/>
            <a:ext cx="4791048" cy="356169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581901" y="910163"/>
            <a:ext cx="1562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/>
              <a:t>Резервный маршрут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020952977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6425" y="915409"/>
            <a:ext cx="7598042" cy="2395350"/>
          </a:xfrm>
        </p:spPr>
        <p:txBody>
          <a:bodyPr/>
          <a:lstStyle/>
          <a:p>
            <a:r>
              <a:rPr lang="en-US" sz="4000" dirty="0"/>
              <a:t>2.2 </a:t>
            </a:r>
            <a:r>
              <a:rPr lang="ru-RU" sz="4000" dirty="0"/>
              <a:t>Настройка статических маршрутов и маршрутов по умолчанию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864249229"/>
      </p:ext>
    </p:extLst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1600" dirty="0"/>
              <a:t>Настройка статических маршрутов </a:t>
            </a:r>
            <a:r>
              <a:rPr lang="en-US" sz="1600" dirty="0"/>
              <a:t>IPv4</a:t>
            </a:r>
            <a:br>
              <a:rPr lang="en-US" sz="1600" dirty="0"/>
            </a:br>
            <a:r>
              <a:rPr lang="ru-RU" altLang="en-US" dirty="0"/>
              <a:t>Команда </a:t>
            </a:r>
            <a:r>
              <a:rPr lang="en-CA" altLang="en-US" dirty="0"/>
              <a:t>ip route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4156" y="798944"/>
            <a:ext cx="4842313" cy="4284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591089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1600" dirty="0"/>
              <a:t>Настройка статических маршрутов </a:t>
            </a:r>
            <a:r>
              <a:rPr lang="en-US" sz="1600" dirty="0"/>
              <a:t>IPv4</a:t>
            </a:r>
            <a:br>
              <a:rPr lang="en-US" sz="1600" dirty="0"/>
            </a:br>
            <a:r>
              <a:rPr lang="ru-RU" altLang="en-US" dirty="0"/>
              <a:t>Параметры следующего перехода</a:t>
            </a:r>
            <a:endParaRPr lang="en-CA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4065" y="1078345"/>
            <a:ext cx="9118176" cy="382155"/>
          </a:xfrm>
        </p:spPr>
        <p:txBody>
          <a:bodyPr/>
          <a:lstStyle/>
          <a:p>
            <a:r>
              <a:rPr lang="ru-RU" altLang="en-US" dirty="0"/>
              <a:t>В этом примере каждый маршрутизатор имеет только записи для напрямую подключенной сети</a:t>
            </a:r>
            <a:endParaRPr lang="en-CA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r="2630"/>
          <a:stretch/>
        </p:blipFill>
        <p:spPr>
          <a:xfrm>
            <a:off x="1" y="1739901"/>
            <a:ext cx="3137652" cy="230504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2000" r="1240"/>
          <a:stretch/>
        </p:blipFill>
        <p:spPr>
          <a:xfrm>
            <a:off x="6017012" y="1739900"/>
            <a:ext cx="3126988" cy="2338380"/>
          </a:xfrm>
          <a:prstGeom prst="rect">
            <a:avLst/>
          </a:prstGeom>
        </p:spPr>
      </p:pic>
      <p:grpSp>
        <p:nvGrpSpPr>
          <p:cNvPr id="7" name="Группа 6"/>
          <p:cNvGrpSpPr/>
          <p:nvPr/>
        </p:nvGrpSpPr>
        <p:grpSpPr>
          <a:xfrm>
            <a:off x="3137653" y="1739900"/>
            <a:ext cx="2879359" cy="2305049"/>
            <a:chOff x="3302569" y="1901404"/>
            <a:chExt cx="2677617" cy="2143546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5"/>
            <a:srcRect l="3178" r="3478"/>
            <a:stretch/>
          </p:blipFill>
          <p:spPr>
            <a:xfrm>
              <a:off x="3302570" y="1901404"/>
              <a:ext cx="2677616" cy="2047806"/>
            </a:xfrm>
            <a:prstGeom prst="rect">
              <a:avLst/>
            </a:prstGeom>
          </p:spPr>
        </p:pic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6"/>
            <a:srcRect l="1039" t="18173" r="1958" b="7270"/>
            <a:stretch/>
          </p:blipFill>
          <p:spPr>
            <a:xfrm>
              <a:off x="3302569" y="3914694"/>
              <a:ext cx="2677617" cy="1302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57051283"/>
      </p:ext>
    </p:extLst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le 1"/>
          <p:cNvSpPr>
            <a:spLocks noGrp="1"/>
          </p:cNvSpPr>
          <p:nvPr>
            <p:ph type="title"/>
          </p:nvPr>
        </p:nvSpPr>
        <p:spPr>
          <a:xfrm>
            <a:off x="0" y="42600"/>
            <a:ext cx="9144000" cy="1024750"/>
          </a:xfrm>
        </p:spPr>
        <p:txBody>
          <a:bodyPr/>
          <a:lstStyle/>
          <a:p>
            <a:r>
              <a:rPr lang="ru-RU" sz="1600" dirty="0"/>
              <a:t>Настройка статических маршрутов </a:t>
            </a:r>
            <a:r>
              <a:rPr lang="en-US" sz="1600" dirty="0"/>
              <a:t>IPv4</a:t>
            </a:r>
            <a:br>
              <a:rPr lang="en-US" sz="1600" dirty="0"/>
            </a:br>
            <a:r>
              <a:rPr lang="ru-RU" altLang="en-US" dirty="0"/>
              <a:t>Параметры следующего перехода </a:t>
            </a:r>
            <a:br>
              <a:rPr lang="ru-RU" altLang="en-US" dirty="0"/>
            </a:br>
            <a:r>
              <a:rPr lang="en-CA" altLang="en-US" dirty="0"/>
              <a:t>(Cont.)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4065" y="1205345"/>
            <a:ext cx="4862423" cy="3265055"/>
          </a:xfrm>
        </p:spPr>
        <p:txBody>
          <a:bodyPr/>
          <a:lstStyle/>
          <a:p>
            <a:r>
              <a:rPr lang="ru-RU" altLang="en-US" dirty="0"/>
              <a:t>R1 не имеет записи в своей таблице маршрутизации для сети R3 LAN</a:t>
            </a:r>
          </a:p>
          <a:p>
            <a:r>
              <a:rPr lang="ru-RU" altLang="en-US" dirty="0"/>
              <a:t>В статическом маршруте следующий переход может быть определен как:</a:t>
            </a:r>
          </a:p>
          <a:p>
            <a:pPr lvl="1"/>
            <a:r>
              <a:rPr lang="ru-RU" altLang="en-US" dirty="0"/>
              <a:t>IP-адрес следующего хоста</a:t>
            </a:r>
          </a:p>
          <a:p>
            <a:pPr lvl="1"/>
            <a:r>
              <a:rPr lang="ru-RU" altLang="en-US" dirty="0"/>
              <a:t>Исходящий интерфейс маршрутизатора</a:t>
            </a:r>
          </a:p>
          <a:p>
            <a:pPr lvl="1"/>
            <a:r>
              <a:rPr lang="ru-RU" altLang="en-US" dirty="0"/>
              <a:t>IP-адрес следующего перехода и исходящий интерфейс</a:t>
            </a:r>
            <a:endParaRPr lang="en-CA" altLang="en-US" dirty="0">
              <a:solidFill>
                <a:srgbClr val="000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6916" y="42599"/>
            <a:ext cx="3270469" cy="252739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6916" y="2569994"/>
            <a:ext cx="3268594" cy="2419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962522"/>
      </p:ext>
    </p:extLst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6" name="Content Placeholder 2"/>
          <p:cNvSpPr>
            <a:spLocks noGrp="1"/>
          </p:cNvSpPr>
          <p:nvPr>
            <p:ph idx="1"/>
          </p:nvPr>
        </p:nvSpPr>
        <p:spPr>
          <a:xfrm>
            <a:off x="156765" y="987981"/>
            <a:ext cx="4344290" cy="1774922"/>
          </a:xfrm>
        </p:spPr>
        <p:txBody>
          <a:bodyPr/>
          <a:lstStyle/>
          <a:p>
            <a:r>
              <a:rPr lang="ru-RU" altLang="en-US" dirty="0"/>
              <a:t>В этом примере указан только IP-адрес следующего перехода</a:t>
            </a:r>
          </a:p>
          <a:p>
            <a:r>
              <a:rPr lang="ru-RU" altLang="en-US" dirty="0"/>
              <a:t>Перед пересылкой пакета маршрутизатор должен определить исходящий интерфейс  для использования (разрешающая способность маршрута)</a:t>
            </a:r>
            <a:endParaRPr lang="en-CA" altLang="en-US" dirty="0"/>
          </a:p>
        </p:txBody>
      </p:sp>
      <p:sp>
        <p:nvSpPr>
          <p:cNvPr id="3891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1600" dirty="0"/>
              <a:t>Настройка статических маршрутов </a:t>
            </a:r>
            <a:r>
              <a:rPr lang="en-US" sz="1600" dirty="0"/>
              <a:t>IPv4</a:t>
            </a:r>
            <a:br>
              <a:rPr lang="en-US" sz="1600" dirty="0"/>
            </a:br>
            <a:r>
              <a:rPr lang="ru-RU" dirty="0"/>
              <a:t>Настройка статического маршрута следующего перехода</a:t>
            </a:r>
            <a:endParaRPr lang="en-CA" alt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4700" y="987981"/>
            <a:ext cx="4559301" cy="3385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539037"/>
      </p:ext>
    </p:extLst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3024" y="3803825"/>
            <a:ext cx="4629135" cy="980131"/>
          </a:xfrm>
          <a:prstGeom prst="rect">
            <a:avLst/>
          </a:prstGeom>
        </p:spPr>
      </p:pic>
      <p:sp>
        <p:nvSpPr>
          <p:cNvPr id="38916" name="Content Placeholder 2"/>
          <p:cNvSpPr>
            <a:spLocks noGrp="1"/>
          </p:cNvSpPr>
          <p:nvPr>
            <p:ph idx="1"/>
          </p:nvPr>
        </p:nvSpPr>
        <p:spPr>
          <a:xfrm>
            <a:off x="156764" y="987980"/>
            <a:ext cx="3794419" cy="3795975"/>
          </a:xfrm>
        </p:spPr>
        <p:txBody>
          <a:bodyPr/>
          <a:lstStyle/>
          <a:p>
            <a:r>
              <a:rPr lang="ru-RU" altLang="en-US" sz="1400" dirty="0"/>
              <a:t>В примере пакет предназначен для сети 192.168.2.0/24, R1:</a:t>
            </a:r>
          </a:p>
          <a:p>
            <a:pPr lvl="1"/>
            <a:r>
              <a:rPr lang="ru-RU" altLang="en-US" sz="1200" dirty="0"/>
              <a:t>Ищет совпадение (</a:t>
            </a:r>
            <a:r>
              <a:rPr lang="ru-RU" altLang="en-US" sz="1200" dirty="0">
                <a:solidFill>
                  <a:schemeClr val="accent6"/>
                </a:solidFill>
              </a:rPr>
              <a:t>#1</a:t>
            </a:r>
            <a:r>
              <a:rPr lang="ru-RU" altLang="en-US" sz="1200" dirty="0"/>
              <a:t>) и нужно пересылать пакеты до 172.16.2.2</a:t>
            </a:r>
          </a:p>
          <a:p>
            <a:pPr lvl="1"/>
            <a:r>
              <a:rPr lang="ru-RU" altLang="en-US" sz="1200" dirty="0"/>
              <a:t>R1 должен определить, как достичь 172.16.2.2 сначала</a:t>
            </a:r>
          </a:p>
          <a:p>
            <a:pPr lvl="1"/>
            <a:r>
              <a:rPr lang="ru-RU" altLang="en-US" sz="1200" dirty="0"/>
              <a:t>Ищет второй раз для 172.16.2.0/24 (</a:t>
            </a:r>
            <a:r>
              <a:rPr lang="ru-RU" altLang="en-US" sz="1200" dirty="0">
                <a:solidFill>
                  <a:schemeClr val="accent6"/>
                </a:solidFill>
              </a:rPr>
              <a:t>#2</a:t>
            </a:r>
            <a:r>
              <a:rPr lang="ru-RU" altLang="en-US" sz="1200" dirty="0"/>
              <a:t>) и соответствует выходному интерфейсу s0/0/0</a:t>
            </a:r>
          </a:p>
          <a:p>
            <a:pPr lvl="1"/>
            <a:r>
              <a:rPr lang="ru-RU" altLang="en-US" sz="1200" dirty="0"/>
              <a:t>Выполняет два поиска таблицы маршрутизации, процесс называется рекурсивным поиском</a:t>
            </a:r>
          </a:p>
          <a:p>
            <a:pPr lvl="1"/>
            <a:r>
              <a:rPr lang="ru-RU" altLang="en-US" sz="1200" dirty="0"/>
              <a:t>Если исходящий интерфейс «</a:t>
            </a:r>
            <a:r>
              <a:rPr lang="en-US" altLang="en-US" sz="1200" dirty="0"/>
              <a:t>down</a:t>
            </a:r>
            <a:r>
              <a:rPr lang="ru-RU" altLang="en-US" sz="1200" dirty="0"/>
              <a:t>» или «</a:t>
            </a:r>
            <a:r>
              <a:rPr lang="en-US" altLang="en-US" sz="1200" dirty="0"/>
              <a:t>administratively down</a:t>
            </a:r>
            <a:r>
              <a:rPr lang="ru-RU" altLang="en-US" sz="1200" dirty="0"/>
              <a:t>», то статический маршрут, настроенный с помощью следующего перехода, не будет виден в таблице маршрутизации</a:t>
            </a:r>
            <a:endParaRPr lang="en-CA" altLang="en-US" sz="1200" dirty="0"/>
          </a:p>
        </p:txBody>
      </p:sp>
      <p:sp>
        <p:nvSpPr>
          <p:cNvPr id="38915" name="Title 1"/>
          <p:cNvSpPr>
            <a:spLocks noGrp="1"/>
          </p:cNvSpPr>
          <p:nvPr>
            <p:ph type="title"/>
          </p:nvPr>
        </p:nvSpPr>
        <p:spPr>
          <a:xfrm>
            <a:off x="1" y="41393"/>
            <a:ext cx="9144000" cy="946587"/>
          </a:xfrm>
        </p:spPr>
        <p:txBody>
          <a:bodyPr/>
          <a:lstStyle/>
          <a:p>
            <a:r>
              <a:rPr lang="ru-RU" sz="1600" dirty="0"/>
              <a:t>Настройка статических маршрутов </a:t>
            </a:r>
            <a:r>
              <a:rPr lang="en-US" sz="1600" dirty="0"/>
              <a:t>IPv4</a:t>
            </a:r>
            <a:br>
              <a:rPr lang="en-US" sz="1600" dirty="0"/>
            </a:br>
            <a:r>
              <a:rPr lang="ru-RU" dirty="0"/>
              <a:t>Настройка статического маршрута следующего перехода </a:t>
            </a:r>
            <a:r>
              <a:rPr lang="en-US" dirty="0"/>
              <a:t>(Cont.)</a:t>
            </a:r>
            <a:endParaRPr lang="en-CA" alt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5300" y="798944"/>
            <a:ext cx="4484585" cy="3108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59257"/>
      </p:ext>
    </p:extLst>
  </p:cSld>
  <p:clrMapOvr>
    <a:masterClrMapping/>
  </p:clrMapOvr>
  <p:transition spd="slow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6" name="Content Placeholder 2"/>
          <p:cNvSpPr>
            <a:spLocks noGrp="1"/>
          </p:cNvSpPr>
          <p:nvPr>
            <p:ph idx="1"/>
          </p:nvPr>
        </p:nvSpPr>
        <p:spPr>
          <a:xfrm>
            <a:off x="144064" y="798945"/>
            <a:ext cx="4389835" cy="1447642"/>
          </a:xfrm>
        </p:spPr>
        <p:txBody>
          <a:bodyPr/>
          <a:lstStyle/>
          <a:p>
            <a:r>
              <a:rPr lang="ru-RU" altLang="en-US" sz="1400" dirty="0"/>
              <a:t>Используйте интерфейс выхода для указания следующего перехода, чтобы другие поисковые запросы не требовались</a:t>
            </a:r>
          </a:p>
          <a:p>
            <a:r>
              <a:rPr lang="ru-RU" altLang="en-US" sz="1400" dirty="0"/>
              <a:t>Административное расстояние статического маршрута - 1</a:t>
            </a:r>
            <a:endParaRPr lang="en-US" altLang="en-US" sz="1400" dirty="0"/>
          </a:p>
        </p:txBody>
      </p:sp>
      <p:sp>
        <p:nvSpPr>
          <p:cNvPr id="3891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1600" dirty="0"/>
              <a:t>Настройка статических маршрутов </a:t>
            </a:r>
            <a:r>
              <a:rPr lang="en-US" sz="1600" dirty="0"/>
              <a:t>IPv4</a:t>
            </a:r>
            <a:br>
              <a:rPr lang="en-US" sz="1600" dirty="0"/>
            </a:br>
            <a:r>
              <a:rPr lang="ru-RU" dirty="0"/>
              <a:t>Настройка напрямую подключенного статического маршрута</a:t>
            </a:r>
            <a:endParaRPr lang="en-CA" altLang="en-US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611" y="2174688"/>
            <a:ext cx="3894740" cy="2842637"/>
          </a:xfrm>
          <a:prstGeom prst="rect">
            <a:avLst/>
          </a:prstGeom>
        </p:spPr>
      </p:pic>
      <p:grpSp>
        <p:nvGrpSpPr>
          <p:cNvPr id="8" name="Группа 7"/>
          <p:cNvGrpSpPr/>
          <p:nvPr/>
        </p:nvGrpSpPr>
        <p:grpSpPr>
          <a:xfrm>
            <a:off x="4741972" y="735879"/>
            <a:ext cx="4047304" cy="4401899"/>
            <a:chOff x="4741972" y="798943"/>
            <a:chExt cx="4047304" cy="4401899"/>
          </a:xfrm>
        </p:grpSpPr>
        <p:pic>
          <p:nvPicPr>
            <p:cNvPr id="6" name="Рисунок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41972" y="798943"/>
              <a:ext cx="4047304" cy="3611441"/>
            </a:xfrm>
            <a:prstGeom prst="rect">
              <a:avLst/>
            </a:prstGeom>
          </p:spPr>
        </p:pic>
        <p:pic>
          <p:nvPicPr>
            <p:cNvPr id="7" name="Рисунок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741972" y="4406576"/>
              <a:ext cx="4047304" cy="79426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32245078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34"/>
          <p:cNvSpPr>
            <a:spLocks noGrp="1" noChangeArrowheads="1"/>
          </p:cNvSpPr>
          <p:nvPr>
            <p:ph idx="1"/>
          </p:nvPr>
        </p:nvSpPr>
        <p:spPr>
          <a:xfrm>
            <a:off x="145358" y="697344"/>
            <a:ext cx="8853286" cy="4155319"/>
          </a:xfrm>
        </p:spPr>
        <p:txBody>
          <a:bodyPr/>
          <a:lstStyle/>
          <a:p>
            <a:r>
              <a:rPr lang="ru-RU" sz="1600" dirty="0"/>
              <a:t>2.1 Преимущества статической маршрутизации</a:t>
            </a:r>
          </a:p>
          <a:p>
            <a:pPr lvl="1"/>
            <a:r>
              <a:rPr lang="ru-RU" sz="1500" dirty="0"/>
              <a:t>Объясните, как статические маршруты реализуются в </a:t>
            </a:r>
            <a:r>
              <a:rPr lang="ru-RU" dirty="0"/>
              <a:t>сетях малого и среднего бизнеса</a:t>
            </a:r>
            <a:r>
              <a:rPr lang="ru-RU" sz="1500" dirty="0"/>
              <a:t>.</a:t>
            </a:r>
          </a:p>
          <a:p>
            <a:pPr lvl="1"/>
            <a:r>
              <a:rPr lang="ru-RU" sz="1500" dirty="0"/>
              <a:t>Объясните преимущества и недостатки статической маршрутизации.</a:t>
            </a:r>
          </a:p>
          <a:p>
            <a:pPr lvl="1"/>
            <a:r>
              <a:rPr lang="ru-RU" sz="1500" dirty="0"/>
              <a:t>Объясните назначение различных типов статических маршрутов.</a:t>
            </a:r>
          </a:p>
          <a:p>
            <a:r>
              <a:rPr lang="ru-RU" sz="1600" dirty="0"/>
              <a:t>2.2. Настройка статических и стандартных маршрутов.</a:t>
            </a:r>
          </a:p>
          <a:p>
            <a:pPr lvl="1"/>
            <a:r>
              <a:rPr lang="ru-RU" sz="1500" dirty="0"/>
              <a:t>Настройте статические маршруты для обеспечения возможности подключения в </a:t>
            </a:r>
            <a:r>
              <a:rPr lang="ru-RU" sz="1600" dirty="0"/>
              <a:t>сетях малого и среднего бизнеса</a:t>
            </a:r>
            <a:r>
              <a:rPr lang="ru-RU" sz="1500" dirty="0"/>
              <a:t>.</a:t>
            </a:r>
          </a:p>
          <a:p>
            <a:pPr lvl="1"/>
            <a:r>
              <a:rPr lang="ru-RU" sz="1500" dirty="0"/>
              <a:t>Настройте статические маршруты IPv4, указав адрес следующего перехода.</a:t>
            </a:r>
          </a:p>
          <a:p>
            <a:pPr lvl="1"/>
            <a:r>
              <a:rPr lang="ru-RU" sz="1500" dirty="0"/>
              <a:t>Настройте маршрут по умолчанию IPv4.</a:t>
            </a:r>
          </a:p>
          <a:p>
            <a:pPr lvl="1"/>
            <a:r>
              <a:rPr lang="ru-RU" sz="1500" dirty="0"/>
              <a:t>Настройте статические маршруты IPv6, указав адрес следующего перехода.</a:t>
            </a:r>
          </a:p>
          <a:p>
            <a:pPr lvl="1"/>
            <a:r>
              <a:rPr lang="ru-RU" sz="1500" dirty="0"/>
              <a:t>Настройте маршрут по умолчанию для IPv6.</a:t>
            </a:r>
          </a:p>
          <a:p>
            <a:pPr lvl="1"/>
            <a:r>
              <a:rPr lang="ru-RU" sz="1500" dirty="0"/>
              <a:t>Настройте плавающий статический маршрут для обеспечения резервного подключения.</a:t>
            </a:r>
          </a:p>
          <a:p>
            <a:pPr lvl="1"/>
            <a:r>
              <a:rPr lang="ru-RU" sz="1500" dirty="0"/>
              <a:t>Настройте статические маршруты хоста IPv4 и IPv6, которые направляют трафик на определенный хост.</a:t>
            </a:r>
            <a:endParaRPr lang="en-US" sz="1300" dirty="0"/>
          </a:p>
        </p:txBody>
      </p:sp>
      <p:sp>
        <p:nvSpPr>
          <p:cNvPr id="4098" name="Rectangle 3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dirty="0"/>
              <a:t>Глава</a:t>
            </a:r>
            <a:r>
              <a:rPr lang="en-US" dirty="0"/>
              <a:t> 2 – </a:t>
            </a:r>
            <a:r>
              <a:rPr lang="ru-RU" dirty="0"/>
              <a:t>Цели и задачи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8868671"/>
      </p:ext>
    </p:extLst>
  </p:cSld>
  <p:clrMapOvr>
    <a:masterClrMapping/>
  </p:clrMapOvr>
  <p:transition spd="slow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6" name="Content Placeholder 2"/>
          <p:cNvSpPr>
            <a:spLocks noGrp="1"/>
          </p:cNvSpPr>
          <p:nvPr>
            <p:ph idx="1"/>
          </p:nvPr>
        </p:nvSpPr>
        <p:spPr>
          <a:xfrm>
            <a:off x="118664" y="1024759"/>
            <a:ext cx="8682436" cy="1820917"/>
          </a:xfrm>
        </p:spPr>
        <p:txBody>
          <a:bodyPr/>
          <a:lstStyle/>
          <a:p>
            <a:r>
              <a:rPr lang="ru-RU" altLang="en-US" dirty="0" err="1"/>
              <a:t>Cisco</a:t>
            </a:r>
            <a:r>
              <a:rPr lang="ru-RU" altLang="en-US" dirty="0"/>
              <a:t> </a:t>
            </a:r>
            <a:r>
              <a:rPr lang="ru-RU" altLang="en-US" dirty="0" err="1"/>
              <a:t>Express</a:t>
            </a:r>
            <a:r>
              <a:rPr lang="ru-RU" altLang="en-US" dirty="0"/>
              <a:t> </a:t>
            </a:r>
            <a:r>
              <a:rPr lang="ru-RU" altLang="en-US" dirty="0" err="1"/>
              <a:t>Forwarding</a:t>
            </a:r>
            <a:r>
              <a:rPr lang="ru-RU" altLang="en-US" dirty="0"/>
              <a:t> (CEF)</a:t>
            </a:r>
          </a:p>
          <a:p>
            <a:pPr lvl="1"/>
            <a:r>
              <a:rPr lang="ru-RU" altLang="en-US" dirty="0"/>
              <a:t>используется по умолчанию на IOS 12.0 или новее</a:t>
            </a:r>
          </a:p>
          <a:p>
            <a:pPr lvl="1"/>
            <a:r>
              <a:rPr lang="ru-RU" altLang="en-US" dirty="0"/>
              <a:t>обеспечивает оптимизированный поиск</a:t>
            </a:r>
          </a:p>
          <a:p>
            <a:pPr lvl="1"/>
            <a:r>
              <a:rPr lang="ru-RU" altLang="en-US" dirty="0"/>
              <a:t>использует Информационную базу пересылки (FIB), которая является копией таблицы маршрутизации и таблицы смежности, которая включает в себя адреса уровня 2</a:t>
            </a:r>
          </a:p>
          <a:p>
            <a:pPr lvl="1"/>
            <a:r>
              <a:rPr lang="ru-RU" altLang="en-US" dirty="0"/>
              <a:t>не требуется рекурсивный поиск для поиска IP-адреса следующего шага</a:t>
            </a:r>
            <a:endParaRPr lang="en-US" altLang="en-US" dirty="0"/>
          </a:p>
        </p:txBody>
      </p:sp>
      <p:sp>
        <p:nvSpPr>
          <p:cNvPr id="38915" name="Title 1"/>
          <p:cNvSpPr>
            <a:spLocks noGrp="1"/>
          </p:cNvSpPr>
          <p:nvPr>
            <p:ph type="title"/>
          </p:nvPr>
        </p:nvSpPr>
        <p:spPr>
          <a:xfrm>
            <a:off x="1" y="41393"/>
            <a:ext cx="9144000" cy="983366"/>
          </a:xfrm>
        </p:spPr>
        <p:txBody>
          <a:bodyPr/>
          <a:lstStyle/>
          <a:p>
            <a:r>
              <a:rPr lang="ru-RU" sz="1600" dirty="0"/>
              <a:t>Настройка статических маршрутов </a:t>
            </a:r>
            <a:r>
              <a:rPr lang="en-US" sz="1600" dirty="0"/>
              <a:t>IPv4</a:t>
            </a:r>
            <a:br>
              <a:rPr lang="en-US" sz="1600" dirty="0"/>
            </a:br>
            <a:r>
              <a:rPr lang="ru-RU" dirty="0"/>
              <a:t>Настройка полностью заданного статического маршрута</a:t>
            </a:r>
            <a:r>
              <a:rPr lang="en-US" dirty="0"/>
              <a:t> (Cont.)</a:t>
            </a:r>
            <a:endParaRPr lang="en-CA" altLang="en-US" dirty="0"/>
          </a:p>
        </p:txBody>
      </p:sp>
    </p:spTree>
    <p:extLst>
      <p:ext uri="{BB962C8B-B14F-4D97-AF65-F5344CB8AC3E}">
        <p14:creationId xmlns:p14="http://schemas.microsoft.com/office/powerpoint/2010/main" val="1469794668"/>
      </p:ext>
    </p:extLst>
  </p:cSld>
  <p:clrMapOvr>
    <a:masterClrMapping/>
  </p:clrMapOvr>
  <p:transition spd="slow"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6" name="Content Placeholder 2"/>
          <p:cNvSpPr>
            <a:spLocks noGrp="1"/>
          </p:cNvSpPr>
          <p:nvPr>
            <p:ph idx="1"/>
          </p:nvPr>
        </p:nvSpPr>
        <p:spPr>
          <a:xfrm>
            <a:off x="127001" y="798945"/>
            <a:ext cx="4521200" cy="1702955"/>
          </a:xfrm>
        </p:spPr>
        <p:txBody>
          <a:bodyPr/>
          <a:lstStyle/>
          <a:p>
            <a:r>
              <a:rPr lang="ru-RU" altLang="en-US" sz="1400" dirty="0"/>
              <a:t>Определены как интерфейс выхода, так и IP-адрес следующего перехода</a:t>
            </a:r>
          </a:p>
          <a:p>
            <a:r>
              <a:rPr lang="ru-RU" altLang="en-US" sz="1400" dirty="0"/>
              <a:t>Когда выходным интерфейсом является сеть </a:t>
            </a:r>
            <a:r>
              <a:rPr lang="ru-RU" altLang="en-US" sz="1400" dirty="0" err="1"/>
              <a:t>Ethernet</a:t>
            </a:r>
            <a:r>
              <a:rPr lang="ru-RU" altLang="en-US" sz="1400" dirty="0"/>
              <a:t>, используется полностью заданный статический маршрут</a:t>
            </a:r>
          </a:p>
          <a:p>
            <a:r>
              <a:rPr lang="ru-RU" altLang="en-US" sz="1400" dirty="0"/>
              <a:t>Примечание. При использовании CEF вместо него может использоваться адрес следующего перехода</a:t>
            </a:r>
            <a:endParaRPr lang="en-US" altLang="en-US" sz="1400" dirty="0"/>
          </a:p>
        </p:txBody>
      </p:sp>
      <p:sp>
        <p:nvSpPr>
          <p:cNvPr id="3891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1600" dirty="0"/>
              <a:t>Настройка статических маршрутов </a:t>
            </a:r>
            <a:r>
              <a:rPr lang="en-US" sz="1600" dirty="0"/>
              <a:t>IPv4</a:t>
            </a:r>
            <a:br>
              <a:rPr lang="en-US" sz="1600" dirty="0"/>
            </a:br>
            <a:r>
              <a:rPr lang="ru-RU" dirty="0"/>
              <a:t>Проверка статического маршрута</a:t>
            </a:r>
            <a:endParaRPr lang="en-CA" alt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5813" y="2762031"/>
            <a:ext cx="3176489" cy="211151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r="7086"/>
          <a:stretch/>
        </p:blipFill>
        <p:spPr>
          <a:xfrm>
            <a:off x="4471789" y="857139"/>
            <a:ext cx="4202311" cy="323872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/>
          <a:srcRect r="6016" b="19677"/>
          <a:stretch/>
        </p:blipFill>
        <p:spPr>
          <a:xfrm>
            <a:off x="4533902" y="4095861"/>
            <a:ext cx="4038598" cy="311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41045"/>
      </p:ext>
    </p:extLst>
  </p:cSld>
  <p:clrMapOvr>
    <a:masterClrMapping/>
  </p:clrMapOvr>
  <p:transition spd="slow">
    <p:wip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1600" dirty="0"/>
              <a:t>Настройка статических маршрутов </a:t>
            </a:r>
            <a:r>
              <a:rPr lang="en-US" sz="1600" dirty="0"/>
              <a:t>IPv4</a:t>
            </a:r>
            <a:br>
              <a:rPr lang="en-US" sz="1600" dirty="0"/>
            </a:br>
            <a:r>
              <a:rPr lang="ru-RU" dirty="0"/>
              <a:t>Проверка статического маршрута</a:t>
            </a:r>
            <a:endParaRPr lang="en-CA" alt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1" y="1206500"/>
            <a:ext cx="4246226" cy="325004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5130" y="142892"/>
            <a:ext cx="2862159" cy="220651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5130" y="2545331"/>
            <a:ext cx="2932070" cy="2319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232127"/>
      </p:ext>
    </p:extLst>
  </p:cSld>
  <p:clrMapOvr>
    <a:masterClrMapping/>
  </p:clrMapOvr>
  <p:transition spd="slow">
    <p:wip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5" name="Title 1"/>
          <p:cNvSpPr>
            <a:spLocks noGrp="1"/>
          </p:cNvSpPr>
          <p:nvPr>
            <p:ph type="title"/>
          </p:nvPr>
        </p:nvSpPr>
        <p:spPr>
          <a:xfrm>
            <a:off x="0" y="38100"/>
            <a:ext cx="9144000" cy="757551"/>
          </a:xfrm>
        </p:spPr>
        <p:txBody>
          <a:bodyPr/>
          <a:lstStyle/>
          <a:p>
            <a:r>
              <a:rPr lang="ru-RU" altLang="en-US" sz="1600" dirty="0"/>
              <a:t>Настройка маршрутов IPv4 по умолчанию</a:t>
            </a:r>
            <a:br>
              <a:rPr lang="en-CA" altLang="en-US" sz="1600" dirty="0"/>
            </a:br>
            <a:r>
              <a:rPr lang="ru-RU" altLang="en-US" dirty="0"/>
              <a:t>Статический маршрут по умолчанию</a:t>
            </a:r>
            <a:endParaRPr lang="en-CA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7000" y="782320"/>
            <a:ext cx="87884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69863" lvl="1" indent="-169863" defTabSz="684213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§"/>
            </a:pPr>
            <a:r>
              <a:rPr lang="ru-RU" sz="1200" dirty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Статические маршруты по умолчанию обычно используются при подключении:</a:t>
            </a:r>
          </a:p>
          <a:p>
            <a:pPr marL="627063" lvl="2" indent="-169863" defTabSz="684213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§"/>
            </a:pPr>
            <a:r>
              <a:rPr lang="ru-RU" sz="1100" dirty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Маршрутизатор к сети поставщика услуг</a:t>
            </a:r>
          </a:p>
          <a:p>
            <a:pPr marL="627063" lvl="2" indent="-169863" defTabSz="684213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§"/>
            </a:pPr>
            <a:r>
              <a:rPr lang="ru-RU" sz="1100" dirty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Тупиковый маршрутизатор (маршрутизатор, соединенный только с одним маршрутизатором)</a:t>
            </a:r>
          </a:p>
          <a:p>
            <a:pPr marL="169863" lvl="1" indent="-169863" defTabSz="684213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§"/>
            </a:pPr>
            <a:r>
              <a:rPr lang="ru-RU" sz="1200" dirty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Маршрут по умолчанию используется, когда никакие другие маршруты в таблице маршрутизации не соответствуют IP-адресу назначения</a:t>
            </a:r>
            <a:endParaRPr lang="en-US" sz="1200" dirty="0">
              <a:solidFill>
                <a:srgbClr val="000000"/>
              </a:solidFill>
              <a:latin typeface="+mn-lt"/>
              <a:ea typeface="ＭＳ Ｐゴシック" charset="0"/>
              <a:cs typeface="CiscoSans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3777" y="2090250"/>
            <a:ext cx="4703050" cy="3053250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4276" y="2097574"/>
            <a:ext cx="4322051" cy="310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46418"/>
      </p:ext>
    </p:extLst>
  </p:cSld>
  <p:clrMapOvr>
    <a:masterClrMapping/>
  </p:clrMapOvr>
  <p:transition spd="slow">
    <p:wip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altLang="en-US" sz="1600" dirty="0"/>
              <a:t>Настройка маршрутов IPv4 по умолчанию</a:t>
            </a:r>
            <a:br>
              <a:rPr lang="en-CA" altLang="en-US" sz="1600" dirty="0"/>
            </a:br>
            <a:r>
              <a:rPr lang="ru-RU" altLang="en-US" dirty="0"/>
              <a:t>Настройка статического маршрута по умолчанию</a:t>
            </a:r>
            <a:endParaRPr lang="en-CA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t="5593"/>
          <a:stretch/>
        </p:blipFill>
        <p:spPr>
          <a:xfrm>
            <a:off x="1117093" y="798944"/>
            <a:ext cx="6681216" cy="385862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651499" y="971719"/>
            <a:ext cx="214680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b="1" dirty="0"/>
              <a:t>Любые пакеты, не соответствующие данным маршрута, перенаправляются на 172.16.2.2</a:t>
            </a: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218292791"/>
      </p:ext>
    </p:extLst>
  </p:cSld>
  <p:clrMapOvr>
    <a:masterClrMapping/>
  </p:clrMapOvr>
  <p:transition spd="slow">
    <p:wip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6" name="Content Placeholder 2"/>
          <p:cNvSpPr>
            <a:spLocks noGrp="1"/>
          </p:cNvSpPr>
          <p:nvPr>
            <p:ph idx="1"/>
          </p:nvPr>
        </p:nvSpPr>
        <p:spPr>
          <a:xfrm>
            <a:off x="144065" y="798944"/>
            <a:ext cx="3210303" cy="4155319"/>
          </a:xfrm>
        </p:spPr>
        <p:txBody>
          <a:bodyPr/>
          <a:lstStyle/>
          <a:p>
            <a:r>
              <a:rPr lang="ru-RU" altLang="en-US" b="1" dirty="0" err="1"/>
              <a:t>show</a:t>
            </a:r>
            <a:r>
              <a:rPr lang="ru-RU" altLang="en-US" b="1" dirty="0"/>
              <a:t> </a:t>
            </a:r>
            <a:r>
              <a:rPr lang="ru-RU" altLang="en-US" b="1" dirty="0" err="1"/>
              <a:t>ip</a:t>
            </a:r>
            <a:r>
              <a:rPr lang="ru-RU" altLang="en-US" b="1" dirty="0"/>
              <a:t> </a:t>
            </a:r>
            <a:r>
              <a:rPr lang="ru-RU" altLang="en-US" b="1" dirty="0" err="1"/>
              <a:t>route</a:t>
            </a:r>
            <a:r>
              <a:rPr lang="ru-RU" altLang="en-US" b="1" dirty="0"/>
              <a:t> </a:t>
            </a:r>
            <a:r>
              <a:rPr lang="ru-RU" altLang="en-US" b="1" dirty="0" err="1"/>
              <a:t>static</a:t>
            </a:r>
            <a:r>
              <a:rPr lang="ru-RU" altLang="en-US" b="1" dirty="0"/>
              <a:t> </a:t>
            </a:r>
            <a:r>
              <a:rPr lang="ru-RU" altLang="en-US" dirty="0"/>
              <a:t>отображает только статические маршруты</a:t>
            </a:r>
          </a:p>
          <a:p>
            <a:r>
              <a:rPr lang="ru-RU" altLang="en-US" b="1" dirty="0"/>
              <a:t>S</a:t>
            </a:r>
            <a:r>
              <a:rPr lang="ru-RU" altLang="en-US" dirty="0"/>
              <a:t> указывает статический маршрут</a:t>
            </a:r>
          </a:p>
          <a:p>
            <a:r>
              <a:rPr lang="ru-RU" altLang="en-US" dirty="0"/>
              <a:t>маршрут кандидата по умолчанию, обозначен</a:t>
            </a:r>
            <a:r>
              <a:rPr lang="ru-RU" altLang="en-US" b="1" dirty="0"/>
              <a:t> *</a:t>
            </a:r>
          </a:p>
          <a:p>
            <a:r>
              <a:rPr lang="ru-RU" altLang="en-US" b="1" dirty="0"/>
              <a:t>/0</a:t>
            </a:r>
            <a:r>
              <a:rPr lang="ru-RU" altLang="en-US" dirty="0"/>
              <a:t> в записи маршрута указывает, что ни один из битов не требуется для соответствия</a:t>
            </a:r>
            <a:endParaRPr lang="en-US" altLang="en-US" dirty="0"/>
          </a:p>
        </p:txBody>
      </p:sp>
      <p:sp>
        <p:nvSpPr>
          <p:cNvPr id="3891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altLang="en-US" sz="1600" dirty="0"/>
              <a:t>Настройка маршрутов IPv4 по умолчанию</a:t>
            </a:r>
            <a:br>
              <a:rPr lang="en-CA" altLang="en-US" sz="1600" dirty="0"/>
            </a:br>
            <a:r>
              <a:rPr lang="ru-RU" altLang="en-US" dirty="0"/>
              <a:t>Проверка статического маршрута по умолчанию</a:t>
            </a:r>
            <a:endParaRPr lang="en-CA" alt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8432" y="798944"/>
            <a:ext cx="4765407" cy="34544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1132" y="4152900"/>
            <a:ext cx="4765407" cy="593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095942"/>
      </p:ext>
    </p:extLst>
  </p:cSld>
  <p:clrMapOvr>
    <a:masterClrMapping/>
  </p:clrMapOvr>
  <p:transition spd="slow">
    <p:wip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5" name="Title 1"/>
          <p:cNvSpPr>
            <a:spLocks noGrp="1"/>
          </p:cNvSpPr>
          <p:nvPr>
            <p:ph type="title"/>
          </p:nvPr>
        </p:nvSpPr>
        <p:spPr>
          <a:xfrm>
            <a:off x="1" y="41393"/>
            <a:ext cx="9144000" cy="928186"/>
          </a:xfrm>
        </p:spPr>
        <p:txBody>
          <a:bodyPr/>
          <a:lstStyle/>
          <a:p>
            <a:r>
              <a:rPr lang="ru-RU" altLang="en-US" sz="1600" dirty="0"/>
              <a:t>Настройка маршрутов IPv4 по умолчанию</a:t>
            </a:r>
            <a:br>
              <a:rPr lang="en-CA" altLang="en-US" sz="1600" dirty="0"/>
            </a:br>
            <a:r>
              <a:rPr lang="en-CA" altLang="en-US" dirty="0"/>
              <a:t>Packet Tracer – </a:t>
            </a:r>
            <a:r>
              <a:rPr lang="ru-RU" altLang="en-US" dirty="0"/>
              <a:t>Настройка статических маршрутов IPv4 и маршрутов IPv4 по умолчанию</a:t>
            </a:r>
            <a:endParaRPr lang="en-CA" altLang="en-US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5403" y="1056289"/>
            <a:ext cx="5182011" cy="4022624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655829625"/>
      </p:ext>
    </p:extLst>
  </p:cSld>
  <p:clrMapOvr>
    <a:masterClrMapping/>
  </p:clrMapOvr>
  <p:transition spd="slow">
    <p:wip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5" name="Title 1"/>
          <p:cNvSpPr>
            <a:spLocks noGrp="1"/>
          </p:cNvSpPr>
          <p:nvPr>
            <p:ph type="title"/>
          </p:nvPr>
        </p:nvSpPr>
        <p:spPr>
          <a:xfrm>
            <a:off x="1" y="41393"/>
            <a:ext cx="9144000" cy="1022779"/>
          </a:xfrm>
        </p:spPr>
        <p:txBody>
          <a:bodyPr/>
          <a:lstStyle/>
          <a:p>
            <a:r>
              <a:rPr lang="ru-RU" altLang="en-US" sz="1600" dirty="0"/>
              <a:t>Настройка маршрутов IPv4 по умолчанию</a:t>
            </a:r>
            <a:br>
              <a:rPr lang="en-CA" altLang="en-US" sz="1600" dirty="0"/>
            </a:br>
            <a:r>
              <a:rPr lang="en-CA" altLang="en-US" dirty="0"/>
              <a:t>Lab – </a:t>
            </a:r>
            <a:r>
              <a:rPr lang="ru-RU" altLang="en-US" dirty="0"/>
              <a:t>Настройка статических маршрутов IPv4 и маршрутов IPv4 по умолчанию.</a:t>
            </a:r>
            <a:endParaRPr lang="en-CA" altLang="en-US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9614" y="1064172"/>
            <a:ext cx="5110227" cy="407932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706238423"/>
      </p:ext>
    </p:extLst>
  </p:cSld>
  <p:clrMapOvr>
    <a:masterClrMapping/>
  </p:clrMapOvr>
  <p:transition spd="slow">
    <p:wip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1600" dirty="0"/>
              <a:t>Настройка статических маршрутов </a:t>
            </a:r>
            <a:r>
              <a:rPr lang="en-US" sz="1600" dirty="0"/>
              <a:t>IPv6</a:t>
            </a:r>
            <a:br>
              <a:rPr lang="en-CA" altLang="en-US" sz="1600" dirty="0"/>
            </a:br>
            <a:r>
              <a:rPr lang="ru-RU" dirty="0"/>
              <a:t>Команда </a:t>
            </a:r>
            <a:r>
              <a:rPr lang="en-US" dirty="0"/>
              <a:t>ipv6 route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3"/>
          <a:srcRect t="20080"/>
          <a:stretch/>
        </p:blipFill>
        <p:spPr>
          <a:xfrm>
            <a:off x="1191282" y="798944"/>
            <a:ext cx="6896428" cy="4225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614839"/>
      </p:ext>
    </p:extLst>
  </p:cSld>
  <p:clrMapOvr>
    <a:masterClrMapping/>
  </p:clrMapOvr>
  <p:transition spd="slow">
    <p:wip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1600" dirty="0"/>
              <a:t>Настройка статических маршрутов </a:t>
            </a:r>
            <a:r>
              <a:rPr lang="en-US" sz="1600" dirty="0"/>
              <a:t>IPv6</a:t>
            </a:r>
            <a:br>
              <a:rPr lang="en-CA" altLang="en-US" sz="1600" dirty="0"/>
            </a:br>
            <a:r>
              <a:rPr lang="ru-RU" dirty="0"/>
              <a:t>Команда </a:t>
            </a:r>
            <a:r>
              <a:rPr lang="en-US" dirty="0"/>
              <a:t>ipv6 route (Cont.)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7774" y="798944"/>
            <a:ext cx="5778685" cy="41021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90500" y="1143000"/>
            <a:ext cx="2197100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69863" indent="-169863" defTabSz="684213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§"/>
            </a:pPr>
            <a:r>
              <a:rPr lang="ru-RU" sz="1500" b="1" dirty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ipv6 </a:t>
            </a:r>
            <a:r>
              <a:rPr lang="ru-RU" sz="1500" b="1" dirty="0" err="1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unicast-routing</a:t>
            </a:r>
            <a:r>
              <a:rPr lang="ru-RU" sz="1500" b="1" dirty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 </a:t>
            </a:r>
            <a:r>
              <a:rPr lang="ru-RU" sz="1500" dirty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позволяет маршрутизатору пересылать пакеты IPv6</a:t>
            </a:r>
            <a:endParaRPr lang="en-US" sz="1500" dirty="0">
              <a:solidFill>
                <a:srgbClr val="000000"/>
              </a:solidFill>
              <a:latin typeface="+mn-lt"/>
              <a:ea typeface="ＭＳ Ｐゴシック" charset="0"/>
              <a:cs typeface="CiscoSans"/>
            </a:endParaRPr>
          </a:p>
        </p:txBody>
      </p:sp>
    </p:spTree>
    <p:extLst>
      <p:ext uri="{BB962C8B-B14F-4D97-AF65-F5344CB8AC3E}">
        <p14:creationId xmlns:p14="http://schemas.microsoft.com/office/powerpoint/2010/main" val="2012331431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34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ru-RU" sz="1600" dirty="0"/>
              <a:t>2.3 Настройка статических маршрутов и маршрутов по умолчанию</a:t>
            </a:r>
          </a:p>
          <a:p>
            <a:pPr lvl="1"/>
            <a:r>
              <a:rPr lang="ru-RU" sz="1500" dirty="0"/>
              <a:t>Настройка параметров IP-адреса на устройствах с учетом схемы IP-адресации, чтобы обеспечить сквозную связь в </a:t>
            </a:r>
            <a:r>
              <a:rPr lang="ru-RU" dirty="0"/>
              <a:t>сетях малого и среднего бизнеса</a:t>
            </a:r>
            <a:r>
              <a:rPr lang="ru-RU" sz="1500" dirty="0"/>
              <a:t>.</a:t>
            </a:r>
          </a:p>
          <a:p>
            <a:pPr lvl="1"/>
            <a:r>
              <a:rPr lang="ru-RU" sz="1500" dirty="0"/>
              <a:t>Объяснение, как маршрутизатор обрабатывает пакеты при настройке статического маршрута.</a:t>
            </a:r>
          </a:p>
          <a:p>
            <a:pPr lvl="1"/>
            <a:r>
              <a:rPr lang="ru-RU" sz="1500" dirty="0"/>
              <a:t>Устранение распространенных ошибок статических маршрутов и  маршрутов по умолчанию.</a:t>
            </a:r>
            <a:endParaRPr lang="en-US" sz="1300" dirty="0"/>
          </a:p>
        </p:txBody>
      </p:sp>
      <p:sp>
        <p:nvSpPr>
          <p:cNvPr id="4098" name="Rectangle 3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Глава</a:t>
            </a:r>
            <a:r>
              <a:rPr lang="en-US" dirty="0"/>
              <a:t> 2 – </a:t>
            </a:r>
            <a:r>
              <a:rPr lang="ru-RU" dirty="0"/>
              <a:t>Цели и задачи</a:t>
            </a:r>
            <a:r>
              <a:rPr lang="en-US" dirty="0"/>
              <a:t> (Cont.)</a:t>
            </a:r>
          </a:p>
        </p:txBody>
      </p:sp>
    </p:spTree>
    <p:extLst>
      <p:ext uri="{BB962C8B-B14F-4D97-AF65-F5344CB8AC3E}">
        <p14:creationId xmlns:p14="http://schemas.microsoft.com/office/powerpoint/2010/main" val="2607216131"/>
      </p:ext>
    </p:extLst>
  </p:cSld>
  <p:clrMapOvr>
    <a:masterClrMapping/>
  </p:clrMapOvr>
  <p:transition spd="slow">
    <p:wip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0733" y="2547999"/>
            <a:ext cx="3836151" cy="970388"/>
          </a:xfrm>
          <a:prstGeom prst="rect">
            <a:avLst/>
          </a:prstGeom>
        </p:spPr>
      </p:pic>
      <p:sp>
        <p:nvSpPr>
          <p:cNvPr id="38916" name="Content Placeholder 2"/>
          <p:cNvSpPr>
            <a:spLocks noGrp="1"/>
          </p:cNvSpPr>
          <p:nvPr>
            <p:ph idx="1"/>
          </p:nvPr>
        </p:nvSpPr>
        <p:spPr>
          <a:xfrm>
            <a:off x="145357" y="738065"/>
            <a:ext cx="8998643" cy="1006175"/>
          </a:xfrm>
        </p:spPr>
        <p:txBody>
          <a:bodyPr/>
          <a:lstStyle/>
          <a:p>
            <a:r>
              <a:rPr lang="ru-RU" altLang="en-US" dirty="0"/>
              <a:t>Каждый маршрутизатор знает только о непосредственно подключенных сетях</a:t>
            </a:r>
          </a:p>
          <a:p>
            <a:r>
              <a:rPr lang="ru-RU" altLang="en-US" dirty="0"/>
              <a:t>R1 может </a:t>
            </a:r>
            <a:r>
              <a:rPr lang="ru-RU" altLang="en-US" dirty="0" err="1"/>
              <a:t>пинговать</a:t>
            </a:r>
            <a:r>
              <a:rPr lang="ru-RU" altLang="en-US" dirty="0"/>
              <a:t> R2 </a:t>
            </a:r>
            <a:r>
              <a:rPr lang="en-US" altLang="en-US" dirty="0"/>
              <a:t>(ipv6 2001:DB8:ACAD:4::2)</a:t>
            </a:r>
            <a:r>
              <a:rPr lang="ru-RU" altLang="en-US" dirty="0"/>
              <a:t>, но не может </a:t>
            </a:r>
            <a:r>
              <a:rPr lang="ru-RU" altLang="en-US" dirty="0" err="1"/>
              <a:t>пинговать</a:t>
            </a:r>
            <a:r>
              <a:rPr lang="ru-RU" altLang="en-US" dirty="0"/>
              <a:t> R3 </a:t>
            </a:r>
            <a:r>
              <a:rPr lang="en-US" altLang="en-US" dirty="0"/>
              <a:t>(ipv6 2001:DB8:ACAD:3::2)</a:t>
            </a:r>
            <a:endParaRPr lang="en-US" dirty="0"/>
          </a:p>
        </p:txBody>
      </p:sp>
      <p:sp>
        <p:nvSpPr>
          <p:cNvPr id="3891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1600" dirty="0"/>
              <a:t>Настройка статических маршрутов </a:t>
            </a:r>
            <a:r>
              <a:rPr lang="en-US" sz="1600" dirty="0"/>
              <a:t>IPv6</a:t>
            </a:r>
            <a:br>
              <a:rPr lang="en-CA" altLang="en-US" sz="1600" dirty="0"/>
            </a:br>
            <a:r>
              <a:rPr lang="ru-RU" dirty="0"/>
              <a:t>Параметры следующего перехода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071" y="1744240"/>
            <a:ext cx="3894654" cy="263495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/>
          <a:srcRect l="325"/>
          <a:stretch/>
        </p:blipFill>
        <p:spPr>
          <a:xfrm>
            <a:off x="408071" y="4379199"/>
            <a:ext cx="3894654" cy="73190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6"/>
          <a:srcRect t="3718"/>
          <a:stretch/>
        </p:blipFill>
        <p:spPr>
          <a:xfrm>
            <a:off x="4690734" y="1744240"/>
            <a:ext cx="3876072" cy="86205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90733" y="3613985"/>
            <a:ext cx="3898280" cy="84969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8"/>
          <a:srcRect l="118"/>
          <a:stretch/>
        </p:blipFill>
        <p:spPr>
          <a:xfrm>
            <a:off x="4690733" y="4463683"/>
            <a:ext cx="3898282" cy="614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807526"/>
      </p:ext>
    </p:extLst>
  </p:cSld>
  <p:clrMapOvr>
    <a:masterClrMapping/>
  </p:clrMapOvr>
  <p:transition spd="slow">
    <p:wip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6" name="Content Placeholder 2"/>
          <p:cNvSpPr>
            <a:spLocks noGrp="1"/>
          </p:cNvSpPr>
          <p:nvPr>
            <p:ph idx="1"/>
          </p:nvPr>
        </p:nvSpPr>
        <p:spPr>
          <a:xfrm>
            <a:off x="145358" y="953965"/>
            <a:ext cx="8853286" cy="1928935"/>
          </a:xfrm>
        </p:spPr>
        <p:txBody>
          <a:bodyPr/>
          <a:lstStyle/>
          <a:p>
            <a:r>
              <a:rPr lang="ru-RU" dirty="0"/>
              <a:t>Следующий прыжок может быть идентифицирован адресом IPv6, интерфейсом выхода или обоими параметрами.</a:t>
            </a:r>
          </a:p>
          <a:p>
            <a:r>
              <a:rPr lang="ru-RU" dirty="0"/>
              <a:t>Назначение определяется одним из трех типов маршрутов:</a:t>
            </a:r>
            <a:r>
              <a:rPr lang="en-US" dirty="0"/>
              <a:t> </a:t>
            </a:r>
          </a:p>
          <a:p>
            <a:pPr lvl="1"/>
            <a:r>
              <a:rPr lang="en-US" b="1" dirty="0"/>
              <a:t>Next-hop static IPv6 route </a:t>
            </a:r>
            <a:r>
              <a:rPr lang="en-US" dirty="0"/>
              <a:t>- </a:t>
            </a:r>
            <a:r>
              <a:rPr lang="ru-RU" dirty="0"/>
              <a:t>Указывается только IPv6-адрес следующего перехода</a:t>
            </a:r>
            <a:endParaRPr lang="en-US" dirty="0"/>
          </a:p>
          <a:p>
            <a:pPr lvl="1"/>
            <a:r>
              <a:rPr lang="en-US" b="1" dirty="0"/>
              <a:t>Directly connected static IPv6 route </a:t>
            </a:r>
            <a:r>
              <a:rPr lang="en-US" dirty="0"/>
              <a:t>- </a:t>
            </a:r>
            <a:r>
              <a:rPr lang="ru-RU" dirty="0"/>
              <a:t>Указан только интерфейс выхода маршрутизатора</a:t>
            </a:r>
            <a:endParaRPr lang="en-US" dirty="0"/>
          </a:p>
          <a:p>
            <a:pPr lvl="1"/>
            <a:r>
              <a:rPr lang="en-US" b="1" dirty="0"/>
              <a:t>Fully specified static IPv6 route </a:t>
            </a:r>
            <a:r>
              <a:rPr lang="en-US" dirty="0"/>
              <a:t>- </a:t>
            </a:r>
            <a:r>
              <a:rPr lang="ru-RU" dirty="0"/>
              <a:t>Указаны адрес и выход интерфейса IPv6 следующего перехода</a:t>
            </a:r>
            <a:endParaRPr lang="en-US" dirty="0"/>
          </a:p>
        </p:txBody>
      </p:sp>
      <p:sp>
        <p:nvSpPr>
          <p:cNvPr id="3891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1600" dirty="0"/>
              <a:t>Настройка статических маршрутов </a:t>
            </a:r>
            <a:r>
              <a:rPr lang="en-US" sz="1600" dirty="0"/>
              <a:t>IPv6</a:t>
            </a:r>
            <a:br>
              <a:rPr lang="en-CA" altLang="en-US" sz="1600" dirty="0"/>
            </a:br>
            <a:r>
              <a:rPr lang="ru-RU" dirty="0"/>
              <a:t>Параметры следующего перехода</a:t>
            </a:r>
            <a:r>
              <a:rPr lang="en-US" dirty="0"/>
              <a:t> (Cont.)</a:t>
            </a:r>
          </a:p>
        </p:txBody>
      </p:sp>
    </p:spTree>
    <p:extLst>
      <p:ext uri="{BB962C8B-B14F-4D97-AF65-F5344CB8AC3E}">
        <p14:creationId xmlns:p14="http://schemas.microsoft.com/office/powerpoint/2010/main" val="1444581442"/>
      </p:ext>
    </p:extLst>
  </p:cSld>
  <p:clrMapOvr>
    <a:masterClrMapping/>
  </p:clrMapOvr>
  <p:transition spd="slow">
    <p:wip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1600" dirty="0"/>
              <a:t>Настройка статических маршрутов </a:t>
            </a:r>
            <a:r>
              <a:rPr lang="en-US" sz="1600" dirty="0"/>
              <a:t>IPv6</a:t>
            </a:r>
            <a:br>
              <a:rPr lang="en-CA" altLang="en-US" sz="1600" dirty="0"/>
            </a:br>
            <a:r>
              <a:rPr lang="ru-RU" dirty="0"/>
              <a:t>Настройка статического маршрута IPv6 следующего перехода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399" y="1221243"/>
            <a:ext cx="4495801" cy="32364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5850" y="1521537"/>
            <a:ext cx="4033468" cy="273658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9849" y="1139497"/>
            <a:ext cx="191375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b="1" dirty="0"/>
              <a:t>Три статических маршрута следующего перехода настраиваются на R1</a:t>
            </a:r>
            <a:endParaRPr lang="en-US" sz="16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4813300" y="875206"/>
            <a:ext cx="41985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/>
              <a:t>Как и в случае с IPv4, необходимо разрешить маршрут для определения интерфейса выхода, который будет использоваться для пересылки пакета</a:t>
            </a:r>
            <a:endParaRPr 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4895850" y="4258125"/>
            <a:ext cx="40334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/>
              <a:t>Адрес IPv6 соответствует маршруту для непосредственно подключенной сети 2001:DB8:ACAD:4::/64 с исходящим интерфейсом </a:t>
            </a:r>
            <a:r>
              <a:rPr lang="ru-RU" sz="1200" dirty="0" err="1"/>
              <a:t>Serial</a:t>
            </a:r>
            <a:r>
              <a:rPr lang="ru-RU" sz="1200" dirty="0"/>
              <a:t> 0/0/0.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910661529"/>
      </p:ext>
    </p:extLst>
  </p:cSld>
  <p:clrMapOvr>
    <a:masterClrMapping/>
  </p:clrMapOvr>
  <p:transition spd="slow">
    <p:wip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6" name="Content Placeholder 2"/>
          <p:cNvSpPr>
            <a:spLocks noGrp="1"/>
          </p:cNvSpPr>
          <p:nvPr>
            <p:ph idx="1"/>
          </p:nvPr>
        </p:nvSpPr>
        <p:spPr>
          <a:xfrm>
            <a:off x="144065" y="991556"/>
            <a:ext cx="8853286" cy="928256"/>
          </a:xfrm>
        </p:spPr>
        <p:txBody>
          <a:bodyPr/>
          <a:lstStyle/>
          <a:p>
            <a:r>
              <a:rPr lang="ru-RU" dirty="0"/>
              <a:t>Альтернативой следующему прыжку является указание интерфейса выхода</a:t>
            </a:r>
          </a:p>
          <a:p>
            <a:r>
              <a:rPr lang="ru-RU" dirty="0"/>
              <a:t>Пакет, предназначенный для сети 2001:DB8:ACAD:3::/64, перенаправлен на </a:t>
            </a:r>
            <a:r>
              <a:rPr lang="ru-RU" dirty="0" err="1"/>
              <a:t>Serial</a:t>
            </a:r>
            <a:r>
              <a:rPr lang="ru-RU" dirty="0"/>
              <a:t> 0/0/0 - не требуется никаких других поисковых запросов</a:t>
            </a:r>
            <a:endParaRPr lang="en-US" sz="1500" dirty="0"/>
          </a:p>
        </p:txBody>
      </p:sp>
      <p:sp>
        <p:nvSpPr>
          <p:cNvPr id="38915" name="Title 1"/>
          <p:cNvSpPr>
            <a:spLocks noGrp="1"/>
          </p:cNvSpPr>
          <p:nvPr>
            <p:ph type="title"/>
          </p:nvPr>
        </p:nvSpPr>
        <p:spPr>
          <a:xfrm>
            <a:off x="1" y="41393"/>
            <a:ext cx="9144000" cy="896655"/>
          </a:xfrm>
        </p:spPr>
        <p:txBody>
          <a:bodyPr/>
          <a:lstStyle/>
          <a:p>
            <a:r>
              <a:rPr lang="ru-RU" sz="1600" dirty="0"/>
              <a:t>Настройка статических маршрутов </a:t>
            </a:r>
            <a:r>
              <a:rPr lang="en-US" sz="1600" dirty="0"/>
              <a:t>IPv6</a:t>
            </a:r>
            <a:br>
              <a:rPr lang="en-CA" altLang="en-US" sz="1600" dirty="0"/>
            </a:br>
            <a:r>
              <a:rPr lang="ru-RU" dirty="0"/>
              <a:t>Настройка напрямую подключенного статического маршрута I</a:t>
            </a:r>
            <a:r>
              <a:rPr lang="en-US" dirty="0"/>
              <a:t>P</a:t>
            </a:r>
            <a:r>
              <a:rPr lang="ru-RU" dirty="0"/>
              <a:t>v6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065" y="1973320"/>
            <a:ext cx="3704744" cy="269240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0849" y="1973320"/>
            <a:ext cx="4744462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326117"/>
      </p:ext>
    </p:extLst>
  </p:cSld>
  <p:clrMapOvr>
    <a:masterClrMapping/>
  </p:clrMapOvr>
  <p:transition spd="slow">
    <p:wip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6" name="Content Placeholder 2"/>
          <p:cNvSpPr>
            <a:spLocks noGrp="1"/>
          </p:cNvSpPr>
          <p:nvPr>
            <p:ph idx="1"/>
          </p:nvPr>
        </p:nvSpPr>
        <p:spPr>
          <a:xfrm>
            <a:off x="144065" y="798945"/>
            <a:ext cx="8853286" cy="471056"/>
          </a:xfrm>
        </p:spPr>
        <p:txBody>
          <a:bodyPr/>
          <a:lstStyle/>
          <a:p>
            <a:r>
              <a:rPr lang="ru-RU" altLang="en-US" dirty="0"/>
              <a:t>Полностью указанный статический маршрут должен использоваться, если локальный адрес связи IPv6 используется в качестве следующего перехода</a:t>
            </a:r>
            <a:endParaRPr lang="en-US" altLang="en-US" dirty="0"/>
          </a:p>
        </p:txBody>
      </p:sp>
      <p:sp>
        <p:nvSpPr>
          <p:cNvPr id="3891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1600" dirty="0"/>
              <a:t>Настройка статических маршрутов </a:t>
            </a:r>
            <a:r>
              <a:rPr lang="en-US" sz="1600" dirty="0"/>
              <a:t>IPv6</a:t>
            </a:r>
            <a:br>
              <a:rPr lang="en-CA" altLang="en-US" sz="1600" dirty="0"/>
            </a:br>
            <a:r>
              <a:rPr lang="ru-RU" dirty="0"/>
              <a:t>Настройка полностью заданного статического маршрута IPv6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2826" t="4354" r="989" b="4895"/>
          <a:stretch/>
        </p:blipFill>
        <p:spPr>
          <a:xfrm>
            <a:off x="1657941" y="1480915"/>
            <a:ext cx="5619151" cy="25908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l="1090" t="5652" b="5984"/>
          <a:stretch/>
        </p:blipFill>
        <p:spPr>
          <a:xfrm>
            <a:off x="1608083" y="4135215"/>
            <a:ext cx="5718868" cy="1008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729505"/>
      </p:ext>
    </p:extLst>
  </p:cSld>
  <p:clrMapOvr>
    <a:masterClrMapping/>
  </p:clrMapOvr>
  <p:transition spd="slow">
    <p:wip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1600" dirty="0"/>
              <a:t>Настройка статических маршрутов </a:t>
            </a:r>
            <a:r>
              <a:rPr lang="en-US" sz="1600" dirty="0"/>
              <a:t>IPv6</a:t>
            </a:r>
            <a:br>
              <a:rPr lang="en-CA" altLang="en-US" sz="1600" dirty="0"/>
            </a:br>
            <a:r>
              <a:rPr lang="ru-RU" dirty="0"/>
              <a:t>Проверка статических маршрутов </a:t>
            </a:r>
            <a:r>
              <a:rPr lang="en-US" dirty="0"/>
              <a:t>IPv6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583"/>
          <a:stretch/>
        </p:blipFill>
        <p:spPr>
          <a:xfrm>
            <a:off x="126311" y="929573"/>
            <a:ext cx="4330700" cy="31623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t="3320" b="1"/>
          <a:stretch/>
        </p:blipFill>
        <p:spPr>
          <a:xfrm>
            <a:off x="4572001" y="1295400"/>
            <a:ext cx="4439339" cy="110921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1" y="2635250"/>
            <a:ext cx="4425503" cy="11112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6311" y="4015673"/>
            <a:ext cx="4356100" cy="599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678540"/>
      </p:ext>
    </p:extLst>
  </p:cSld>
  <p:clrMapOvr>
    <a:masterClrMapping/>
  </p:clrMapOvr>
  <p:transition spd="slow">
    <p:wip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1600" dirty="0"/>
              <a:t>Настройка маршрутов IPv6 по умолчанию</a:t>
            </a:r>
            <a:br>
              <a:rPr lang="en-CA" altLang="en-US" sz="1600" dirty="0"/>
            </a:br>
            <a:r>
              <a:rPr lang="ru-RU" dirty="0"/>
              <a:t>Статический маршрут IPv6 по умолчанию</a:t>
            </a:r>
            <a:endParaRPr lang="en-CA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4065" y="886789"/>
            <a:ext cx="8853286" cy="482601"/>
          </a:xfrm>
        </p:spPr>
        <p:txBody>
          <a:bodyPr/>
          <a:lstStyle/>
          <a:p>
            <a:r>
              <a:rPr lang="ru-RU" altLang="en-US" dirty="0"/>
              <a:t>Статический маршрут по умолчанию соответствует всем пакетам, не указанным в таблице маршрутизации</a:t>
            </a:r>
            <a:endParaRPr lang="en-US" altLang="en-US" dirty="0">
              <a:solidFill>
                <a:srgbClr val="000000"/>
              </a:solidFill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7687" y="1457235"/>
            <a:ext cx="6543675" cy="339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100555"/>
      </p:ext>
    </p:extLst>
  </p:cSld>
  <p:clrMapOvr>
    <a:masterClrMapping/>
  </p:clrMapOvr>
  <p:transition spd="slow">
    <p:wip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1600" dirty="0"/>
              <a:t>Настройка маршрутов IPv6 по умолчанию</a:t>
            </a:r>
            <a:br>
              <a:rPr lang="en-CA" altLang="en-US" sz="1600" dirty="0"/>
            </a:br>
            <a:r>
              <a:rPr lang="ru-RU" altLang="en-US" dirty="0"/>
              <a:t>Настройка статического маршрута IPv6 по умолчанию</a:t>
            </a:r>
            <a:endParaRPr lang="en-CA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200" y="798944"/>
            <a:ext cx="5626100" cy="390399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413499" y="1391395"/>
            <a:ext cx="2470369" cy="23237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69863" indent="-169863" defTabSz="684213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§"/>
            </a:pPr>
            <a:r>
              <a:rPr lang="ru-RU" sz="1500" dirty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R1 - это тупиковый маршрутизатор, поскольку он связан только с R2</a:t>
            </a:r>
          </a:p>
          <a:p>
            <a:pPr marL="169863" indent="-169863" defTabSz="684213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§"/>
            </a:pPr>
            <a:r>
              <a:rPr lang="ru-RU" sz="1500" dirty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Более эффективная настройка статического маршрута IPv6 по умолчанию в этой топологии</a:t>
            </a:r>
            <a:endParaRPr lang="en-US" sz="1500" dirty="0">
              <a:solidFill>
                <a:srgbClr val="000000"/>
              </a:solidFill>
              <a:latin typeface="+mn-lt"/>
              <a:ea typeface="ＭＳ Ｐゴシック" charset="0"/>
              <a:cs typeface="CiscoSans"/>
            </a:endParaRPr>
          </a:p>
        </p:txBody>
      </p:sp>
    </p:spTree>
    <p:extLst>
      <p:ext uri="{BB962C8B-B14F-4D97-AF65-F5344CB8AC3E}">
        <p14:creationId xmlns:p14="http://schemas.microsoft.com/office/powerpoint/2010/main" val="1373477316"/>
      </p:ext>
    </p:extLst>
  </p:cSld>
  <p:clrMapOvr>
    <a:masterClrMapping/>
  </p:clrMapOvr>
  <p:transition spd="slow">
    <p:wip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1600" dirty="0"/>
              <a:t>Настройка маршрутов IPv6 по умолчанию</a:t>
            </a:r>
            <a:br>
              <a:rPr lang="en-CA" altLang="en-US" sz="1600" dirty="0"/>
            </a:br>
            <a:r>
              <a:rPr lang="ru-RU" altLang="en-US" dirty="0"/>
              <a:t>Проверка статического маршрута по умолчанию</a:t>
            </a:r>
            <a:endParaRPr lang="en-CA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4065" y="798945"/>
            <a:ext cx="8853286" cy="826656"/>
          </a:xfrm>
        </p:spPr>
        <p:txBody>
          <a:bodyPr/>
          <a:lstStyle/>
          <a:p>
            <a:r>
              <a:rPr lang="en-US" b="1" dirty="0"/>
              <a:t>::/0</a:t>
            </a:r>
            <a:r>
              <a:rPr lang="en-US" dirty="0"/>
              <a:t> </a:t>
            </a:r>
            <a:r>
              <a:rPr lang="ru-RU" dirty="0"/>
              <a:t>указывает, что ни один бит не требуется для соответствия</a:t>
            </a:r>
          </a:p>
          <a:p>
            <a:r>
              <a:rPr lang="ru-RU" dirty="0"/>
              <a:t>Если более точное совпадение не существует, статический маршрут IPv6 по умолчанию соответствует всем пакетам.</a:t>
            </a:r>
            <a:endParaRPr lang="en-US" altLang="en-US" dirty="0">
              <a:solidFill>
                <a:srgbClr val="00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128" y="1907603"/>
            <a:ext cx="3804354" cy="25907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129" y="4473002"/>
            <a:ext cx="3804354" cy="45652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97400" y="2578006"/>
            <a:ext cx="4305300" cy="1060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747880"/>
      </p:ext>
    </p:extLst>
  </p:cSld>
  <p:clrMapOvr>
    <a:masterClrMapping/>
  </p:clrMapOvr>
  <p:transition spd="slow">
    <p:wip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le 1"/>
          <p:cNvSpPr>
            <a:spLocks noGrp="1"/>
          </p:cNvSpPr>
          <p:nvPr>
            <p:ph type="title"/>
          </p:nvPr>
        </p:nvSpPr>
        <p:spPr>
          <a:xfrm>
            <a:off x="1" y="41393"/>
            <a:ext cx="9144000" cy="992981"/>
          </a:xfrm>
        </p:spPr>
        <p:txBody>
          <a:bodyPr/>
          <a:lstStyle/>
          <a:p>
            <a:r>
              <a:rPr lang="ru-RU" sz="1600" dirty="0"/>
              <a:t>Настройка маршрутов IPv6 по умолчанию</a:t>
            </a:r>
            <a:br>
              <a:rPr lang="en-CA" altLang="en-US" sz="1600" dirty="0"/>
            </a:br>
            <a:r>
              <a:rPr lang="en-US" altLang="en-US" dirty="0"/>
              <a:t>Packet Tracer – </a:t>
            </a:r>
            <a:r>
              <a:rPr lang="ru-RU" altLang="en-US" dirty="0"/>
              <a:t>Настройка статических маршрутов IPv6 и маршрутов IPv6 по умолчанию</a:t>
            </a:r>
            <a:endParaRPr lang="en-CA" altLang="en-US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0136" y="1034374"/>
            <a:ext cx="5306531" cy="4109126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48351047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6425" y="915409"/>
            <a:ext cx="7598042" cy="2184051"/>
          </a:xfrm>
        </p:spPr>
        <p:txBody>
          <a:bodyPr/>
          <a:lstStyle/>
          <a:p>
            <a:r>
              <a:rPr lang="en-US" dirty="0"/>
              <a:t>2.1 </a:t>
            </a:r>
            <a:r>
              <a:rPr lang="ru-RU" dirty="0"/>
              <a:t>Реализация статических маршрутов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3099643"/>
      </p:ext>
    </p:extLst>
  </p:cSld>
  <p:clrMapOvr>
    <a:masterClrMapping/>
  </p:clrMapOvr>
  <p:transition spd="slow">
    <p:wip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le 1"/>
          <p:cNvSpPr>
            <a:spLocks noGrp="1"/>
          </p:cNvSpPr>
          <p:nvPr>
            <p:ph type="title"/>
          </p:nvPr>
        </p:nvSpPr>
        <p:spPr>
          <a:xfrm>
            <a:off x="1" y="41393"/>
            <a:ext cx="9144000" cy="1007014"/>
          </a:xfrm>
        </p:spPr>
        <p:txBody>
          <a:bodyPr/>
          <a:lstStyle/>
          <a:p>
            <a:r>
              <a:rPr lang="ru-RU" sz="1600" dirty="0"/>
              <a:t>Настройка маршрутов IPv6 по умолчанию</a:t>
            </a:r>
            <a:br>
              <a:rPr lang="en-CA" altLang="en-US" sz="1600" dirty="0"/>
            </a:br>
            <a:r>
              <a:rPr lang="en-US" altLang="en-US" dirty="0"/>
              <a:t>Lab – </a:t>
            </a:r>
            <a:r>
              <a:rPr lang="ru-RU" altLang="en-US" dirty="0"/>
              <a:t>Настройка статических маршрутов и маршрутов IPv6 по умолчанию</a:t>
            </a:r>
            <a:endParaRPr lang="en-CA" altLang="en-US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2339" y="817642"/>
            <a:ext cx="5152860" cy="432585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164134237"/>
      </p:ext>
    </p:extLst>
  </p:cSld>
  <p:clrMapOvr>
    <a:masterClrMapping/>
  </p:clrMapOvr>
  <p:transition spd="slow">
    <p:wip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altLang="en-US" sz="1600" dirty="0"/>
              <a:t>Настройка плавающих статических маршрутов</a:t>
            </a:r>
            <a:br>
              <a:rPr lang="en-CA" altLang="en-US" sz="1600" dirty="0"/>
            </a:br>
            <a:r>
              <a:rPr lang="ru-RU" altLang="en-US" dirty="0"/>
              <a:t>Плавающие статические маршруты</a:t>
            </a:r>
            <a:endParaRPr lang="en-CA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4065" y="798944"/>
            <a:ext cx="4770835" cy="3887356"/>
          </a:xfrm>
        </p:spPr>
        <p:txBody>
          <a:bodyPr/>
          <a:lstStyle/>
          <a:p>
            <a:pPr marL="0" indent="0">
              <a:buNone/>
            </a:pPr>
            <a:r>
              <a:rPr lang="ru-RU" altLang="en-US" sz="1400" dirty="0"/>
              <a:t>Плавающие статические маршруты имеют административное расстояние, большее, чем протокол динамической маршрутизации или другой статический маршрут</a:t>
            </a:r>
            <a:endParaRPr lang="en-CA" altLang="en-US" sz="1400" dirty="0"/>
          </a:p>
          <a:p>
            <a:r>
              <a:rPr lang="ru-RU" altLang="en-US" sz="1200" dirty="0"/>
              <a:t>Используется в качестве резервных маршрутов</a:t>
            </a:r>
          </a:p>
          <a:p>
            <a:r>
              <a:rPr lang="ru-RU" altLang="en-US" sz="1200" dirty="0"/>
              <a:t>Административное расстояние общих протоколов маршрутизации</a:t>
            </a:r>
          </a:p>
          <a:p>
            <a:pPr lvl="1"/>
            <a:r>
              <a:rPr lang="ru-RU" altLang="en-US" sz="1200" dirty="0"/>
              <a:t>EIGRP = 90</a:t>
            </a:r>
          </a:p>
          <a:p>
            <a:pPr lvl="1"/>
            <a:r>
              <a:rPr lang="ru-RU" altLang="en-US" sz="1200" dirty="0"/>
              <a:t>IGRP = 100</a:t>
            </a:r>
          </a:p>
          <a:p>
            <a:pPr lvl="1"/>
            <a:r>
              <a:rPr lang="ru-RU" altLang="en-US" sz="1200" dirty="0"/>
              <a:t>OSPF = 110</a:t>
            </a:r>
          </a:p>
          <a:p>
            <a:pPr lvl="1"/>
            <a:r>
              <a:rPr lang="ru-RU" altLang="en-US" sz="1200" dirty="0"/>
              <a:t>IS-IS = 115</a:t>
            </a:r>
          </a:p>
          <a:p>
            <a:pPr lvl="1"/>
            <a:r>
              <a:rPr lang="ru-RU" altLang="en-US" sz="1200" dirty="0"/>
              <a:t>RIP = 120</a:t>
            </a:r>
          </a:p>
          <a:p>
            <a:r>
              <a:rPr lang="ru-RU" altLang="en-US" sz="1200" dirty="0"/>
              <a:t>По умолчанию AD статического маршрута = 1</a:t>
            </a:r>
          </a:p>
          <a:p>
            <a:r>
              <a:rPr lang="ru-RU" altLang="en-US" sz="1200" dirty="0"/>
              <a:t>Статический маршрут AD может быть увеличен, чтобы сделать маршрут менее желательным до тех пор, пока не будет потерян предпочтительный маршрут</a:t>
            </a:r>
            <a:endParaRPr lang="en-CA" altLang="en-US" sz="1400" dirty="0"/>
          </a:p>
          <a:p>
            <a:endParaRPr lang="en-CA" altLang="en-US" sz="1400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7008" y="1077476"/>
            <a:ext cx="4336992" cy="3459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95771"/>
      </p:ext>
    </p:extLst>
  </p:cSld>
  <p:clrMapOvr>
    <a:masterClrMapping/>
  </p:clrMapOvr>
  <p:transition spd="slow">
    <p:wip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altLang="en-US" sz="1600" dirty="0"/>
              <a:t>Настройка плавающих статических маршрутов</a:t>
            </a:r>
            <a:br>
              <a:rPr lang="en-CA" altLang="en-US" sz="1600" dirty="0"/>
            </a:br>
            <a:r>
              <a:rPr lang="ru-RU" altLang="en-US" dirty="0"/>
              <a:t>Настройка плавающего статического маршрута IPv4</a:t>
            </a:r>
            <a:endParaRPr lang="en-CA" altLang="en-US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650" y="798944"/>
            <a:ext cx="4328054" cy="3552339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1353" y="1352081"/>
            <a:ext cx="4345937" cy="85214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679353" y="1352081"/>
            <a:ext cx="20320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b="1" dirty="0">
                <a:solidFill>
                  <a:schemeClr val="accent6"/>
                </a:solidFill>
              </a:rPr>
              <a:t>Предпочтительным маршрутом от R1 является R2 (AD = 1)</a:t>
            </a:r>
            <a:endParaRPr lang="en-US" sz="1400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513038"/>
      </p:ext>
    </p:extLst>
  </p:cSld>
  <p:clrMapOvr>
    <a:masterClrMapping/>
  </p:clrMapOvr>
  <p:transition spd="slow">
    <p:wip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altLang="en-US" sz="1600" dirty="0"/>
              <a:t>Настройка плавающих статических маршрутов</a:t>
            </a:r>
            <a:br>
              <a:rPr lang="en-CA" altLang="en-US" sz="1600" dirty="0"/>
            </a:br>
            <a:r>
              <a:rPr lang="ru-RU" altLang="en-US" dirty="0"/>
              <a:t>Проверка плавающего статического маршрута IPv4</a:t>
            </a:r>
            <a:endParaRPr lang="en-CA" altLang="en-US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79501"/>
            <a:ext cx="4391980" cy="3602749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1980" y="1079501"/>
            <a:ext cx="4444592" cy="3920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744016"/>
      </p:ext>
    </p:extLst>
  </p:cSld>
  <p:clrMapOvr>
    <a:masterClrMapping/>
  </p:clrMapOvr>
  <p:transition spd="slow">
    <p:wip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altLang="en-US" sz="1600" dirty="0"/>
              <a:t>Настройка плавающих статических маршрутов</a:t>
            </a:r>
            <a:br>
              <a:rPr lang="en-CA" altLang="en-US" sz="1600" dirty="0"/>
            </a:br>
            <a:r>
              <a:rPr lang="ru-RU" altLang="en-US" dirty="0"/>
              <a:t>Проверка плавающего статического маршрута IPv4</a:t>
            </a:r>
            <a:r>
              <a:rPr lang="en-CA" altLang="en-US" dirty="0"/>
              <a:t> (Cont.)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784" y="920476"/>
            <a:ext cx="4324533" cy="3840710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9073" y="916490"/>
            <a:ext cx="4324533" cy="3844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672392"/>
      </p:ext>
    </p:extLst>
  </p:cSld>
  <p:clrMapOvr>
    <a:masterClrMapping/>
  </p:clrMapOvr>
  <p:transition spd="slow">
    <p:wip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altLang="en-US" sz="1600" dirty="0"/>
              <a:t>Настройка плавающих статических маршрутов</a:t>
            </a:r>
            <a:br>
              <a:rPr lang="en-CA" altLang="en-US" sz="1600" dirty="0"/>
            </a:br>
            <a:r>
              <a:rPr lang="ru-RU" altLang="en-US" dirty="0"/>
              <a:t>Настройка плавающего статического маршрута IPv6</a:t>
            </a:r>
            <a:endParaRPr lang="en-CA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5358" y="899153"/>
            <a:ext cx="8853286" cy="382155"/>
          </a:xfrm>
        </p:spPr>
        <p:txBody>
          <a:bodyPr/>
          <a:lstStyle/>
          <a:p>
            <a:r>
              <a:rPr lang="ru-RU" altLang="en-US" dirty="0"/>
              <a:t>Подобно плавающим статическим маршрутам IPv4</a:t>
            </a:r>
            <a:endParaRPr lang="en-CA" altLang="en-US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358" y="1575069"/>
            <a:ext cx="4426642" cy="2584499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8036" y="1281308"/>
            <a:ext cx="3857625" cy="1028700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97417" y="2310008"/>
            <a:ext cx="4701227" cy="268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049337"/>
      </p:ext>
    </p:extLst>
  </p:cSld>
  <p:clrMapOvr>
    <a:masterClrMapping/>
  </p:clrMapOvr>
  <p:transition spd="slow">
    <p:wip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altLang="en-US" sz="1600" dirty="0"/>
              <a:t>Настройка плавающих статических маршрутов</a:t>
            </a:r>
            <a:br>
              <a:rPr lang="en-CA" altLang="en-US" sz="1600" dirty="0"/>
            </a:br>
            <a:r>
              <a:rPr lang="en-CA" altLang="en-US" dirty="0"/>
              <a:t>Packet Tracer - </a:t>
            </a:r>
            <a:r>
              <a:rPr lang="ru-RU" altLang="en-US" dirty="0"/>
              <a:t>Настройка плавающих статических маршрутов</a:t>
            </a:r>
            <a:endParaRPr lang="en-CA" altLang="en-US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6464" y="798944"/>
            <a:ext cx="5842816" cy="4246022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709862740"/>
      </p:ext>
    </p:extLst>
  </p:cSld>
  <p:clrMapOvr>
    <a:masterClrMapping/>
  </p:clrMapOvr>
  <p:transition spd="slow">
    <p:wip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altLang="en-US" sz="1600" dirty="0"/>
              <a:t>Настройка статических маршрутов хостов</a:t>
            </a:r>
            <a:br>
              <a:rPr lang="en-CA" altLang="en-US" sz="1600" dirty="0"/>
            </a:br>
            <a:r>
              <a:rPr lang="ru-RU" altLang="en-US" dirty="0"/>
              <a:t>Настройка статических маршрутов хостов для IPv4 и IPv6</a:t>
            </a:r>
            <a:endParaRPr lang="en-CA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4065" y="798945"/>
            <a:ext cx="8853286" cy="1868056"/>
          </a:xfrm>
        </p:spPr>
        <p:txBody>
          <a:bodyPr/>
          <a:lstStyle/>
          <a:p>
            <a:pPr marL="0" indent="0">
              <a:buNone/>
            </a:pPr>
            <a:r>
              <a:rPr lang="ru-RU" altLang="en-US" sz="1400" dirty="0"/>
              <a:t>Хост-маршрут - это IPv4-адрес с 32-разрядной маской или адресом IPv6 с 128-битной маской.</a:t>
            </a:r>
            <a:endParaRPr lang="en-CA" altLang="en-US" sz="1400" dirty="0"/>
          </a:p>
          <a:p>
            <a:r>
              <a:rPr lang="ru-RU" altLang="en-US" sz="1200" dirty="0"/>
              <a:t>Автоматически устанавливается при настройке IP-адреса</a:t>
            </a:r>
          </a:p>
          <a:p>
            <a:r>
              <a:rPr lang="ru-RU" altLang="en-US" sz="1200" dirty="0"/>
              <a:t>Настроен как статический маршрут хоста</a:t>
            </a:r>
          </a:p>
          <a:p>
            <a:r>
              <a:rPr lang="ru-RU" altLang="en-US" sz="1200" dirty="0"/>
              <a:t>Позволяет повысить эффективность пакетов, </a:t>
            </a:r>
            <a:br>
              <a:rPr lang="ru-RU" altLang="en-US" sz="1200" dirty="0"/>
            </a:br>
            <a:r>
              <a:rPr lang="ru-RU" altLang="en-US" sz="1200" dirty="0"/>
              <a:t>направляемых на маршрутизатор</a:t>
            </a:r>
          </a:p>
          <a:p>
            <a:r>
              <a:rPr lang="ru-RU" altLang="en-US" sz="1200" dirty="0"/>
              <a:t>Местный маршрут, обозначенный буквой «L» </a:t>
            </a:r>
            <a:br>
              <a:rPr lang="ru-RU" altLang="en-US" sz="1200" dirty="0"/>
            </a:br>
            <a:r>
              <a:rPr lang="ru-RU" altLang="en-US" sz="1200" dirty="0"/>
              <a:t>(введен в IOS 15)</a:t>
            </a:r>
            <a:endParaRPr lang="en-CA" altLang="en-US" sz="1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4098" y="2667001"/>
            <a:ext cx="3199766" cy="236162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l="1770"/>
          <a:stretch/>
        </p:blipFill>
        <p:spPr>
          <a:xfrm>
            <a:off x="4933864" y="1136651"/>
            <a:ext cx="4063487" cy="306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561020"/>
      </p:ext>
    </p:extLst>
  </p:cSld>
  <p:clrMapOvr>
    <a:masterClrMapping/>
  </p:clrMapOvr>
  <p:transition spd="slow">
    <p:wip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altLang="en-US" sz="1600" dirty="0"/>
              <a:t>Настройка статических маршрутов хостов</a:t>
            </a:r>
            <a:br>
              <a:rPr lang="en-CA" altLang="en-US" sz="1600" dirty="0"/>
            </a:br>
            <a:r>
              <a:rPr lang="ru-RU" altLang="en-US" dirty="0"/>
              <a:t>Настройка статических маршрутов хостов для</a:t>
            </a:r>
            <a:r>
              <a:rPr lang="en-CA" altLang="en-US" dirty="0"/>
              <a:t> IPv4 </a:t>
            </a:r>
            <a:r>
              <a:rPr lang="ru-RU" altLang="en-US" dirty="0"/>
              <a:t>и</a:t>
            </a:r>
            <a:r>
              <a:rPr lang="en-CA" altLang="en-US" dirty="0"/>
              <a:t> IPv6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661" y="773544"/>
            <a:ext cx="4575543" cy="32893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661" y="4050144"/>
            <a:ext cx="4575543" cy="71324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2864" y="1282700"/>
            <a:ext cx="3894544" cy="293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237524"/>
      </p:ext>
    </p:extLst>
  </p:cSld>
  <p:clrMapOvr>
    <a:masterClrMapping/>
  </p:clrMapOvr>
  <p:transition spd="slow">
    <p:wip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3722" y="1490851"/>
            <a:ext cx="7598042" cy="1802391"/>
          </a:xfrm>
        </p:spPr>
        <p:txBody>
          <a:bodyPr/>
          <a:lstStyle/>
          <a:p>
            <a:r>
              <a:rPr lang="en-US" sz="4000" dirty="0"/>
              <a:t>2.3 </a:t>
            </a:r>
            <a:r>
              <a:rPr lang="ru-RU" sz="4000" dirty="0"/>
              <a:t>Поиск и устранение неполадок, связанных со статическими маршрутами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249003871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144065" y="798945"/>
            <a:ext cx="8853286" cy="1283856"/>
          </a:xfrm>
        </p:spPr>
        <p:txBody>
          <a:bodyPr/>
          <a:lstStyle/>
          <a:p>
            <a:r>
              <a:rPr lang="ru-RU" altLang="ja-JP" sz="1600" dirty="0"/>
              <a:t>Маршрутизатор узнает о удаленных сетях двумя способами:</a:t>
            </a:r>
          </a:p>
          <a:p>
            <a:pPr lvl="1"/>
            <a:r>
              <a:rPr lang="ru-RU" altLang="ja-JP" sz="1500" dirty="0"/>
              <a:t>Вручную вводится в таблицу маршрутов с использованием статических маршрутов</a:t>
            </a:r>
          </a:p>
          <a:p>
            <a:pPr lvl="2"/>
            <a:r>
              <a:rPr lang="ru-RU" altLang="ja-JP" sz="1300" dirty="0"/>
              <a:t>Статические маршруты не обновляются автоматически и должны быть переконфигурированы при изменении топологии</a:t>
            </a:r>
          </a:p>
          <a:p>
            <a:pPr lvl="1"/>
            <a:r>
              <a:rPr lang="ru-RU" altLang="ja-JP" sz="1500" dirty="0"/>
              <a:t>Динамически (автоматически) изучается с использованием протокола маршрутизации</a:t>
            </a:r>
            <a:endParaRPr lang="en-US" altLang="ja-JP" dirty="0"/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 altLang="en-US" sz="1600" dirty="0"/>
              <a:t>Статическая маршрутизация</a:t>
            </a:r>
            <a:br>
              <a:rPr lang="en-US" altLang="en-US" sz="1600" dirty="0"/>
            </a:br>
            <a:r>
              <a:rPr lang="ru-RU" altLang="en-US" dirty="0"/>
              <a:t>Доступ к удаленным сетям</a:t>
            </a:r>
            <a:endParaRPr lang="en-US" altLang="en-US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05" y="2302937"/>
            <a:ext cx="3461144" cy="269560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9388" y="2222693"/>
            <a:ext cx="134576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b="1" dirty="0"/>
              <a:t>Статический маршрут и маршрут по умолчанию</a:t>
            </a:r>
            <a:endParaRPr lang="en-US" sz="1400" b="1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7153" y="2302936"/>
            <a:ext cx="3489422" cy="284056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493173" y="2302936"/>
            <a:ext cx="16483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b="1" dirty="0"/>
              <a:t>Динамическая маршрутизация</a:t>
            </a: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342478232"/>
      </p:ext>
    </p:extLst>
  </p:cSld>
  <p:clrMapOvr>
    <a:masterClrMapping/>
  </p:clrMapOvr>
  <p:transition spd="slow">
    <p:wip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1600" dirty="0"/>
              <a:t>Поиск и устранение неполадок в настройках статического маршрута</a:t>
            </a:r>
            <a:br>
              <a:rPr lang="en-US" sz="1600" dirty="0"/>
            </a:br>
            <a:r>
              <a:rPr lang="ru-RU" dirty="0"/>
              <a:t>Устранение неполадок. Отсутствие маршрута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300" y="798944"/>
            <a:ext cx="4322106" cy="249035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41300" y="977900"/>
            <a:ext cx="173727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b="1" dirty="0"/>
              <a:t>Передача PC1 пакета на PC3 - Пакет поступает на G0/0</a:t>
            </a:r>
            <a:endParaRPr lang="en-US" sz="14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2763645" y="918215"/>
            <a:ext cx="251287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b="1" dirty="0"/>
              <a:t>R1 не имеет определенного маршрута к 192.168.2.0, поэтому использует маршрут по умолчанию</a:t>
            </a:r>
            <a:endParaRPr lang="en-US" sz="14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5306" y="2286000"/>
            <a:ext cx="4355509" cy="24511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25306" y="2292578"/>
            <a:ext cx="153784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b="1" dirty="0"/>
              <a:t>R1 инкапсулирует пакет в новый кадр</a:t>
            </a:r>
            <a:endParaRPr lang="en-US" sz="14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7416800" y="2400300"/>
            <a:ext cx="172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b="1" dirty="0"/>
              <a:t>Кадр отправлен с </a:t>
            </a:r>
            <a:r>
              <a:rPr lang="en-US" sz="1400" b="1" dirty="0"/>
              <a:t>S0/0/0</a:t>
            </a:r>
          </a:p>
        </p:txBody>
      </p:sp>
    </p:spTree>
    <p:extLst>
      <p:ext uri="{BB962C8B-B14F-4D97-AF65-F5344CB8AC3E}">
        <p14:creationId xmlns:p14="http://schemas.microsoft.com/office/powerpoint/2010/main" val="3227253364"/>
      </p:ext>
    </p:extLst>
  </p:cSld>
  <p:clrMapOvr>
    <a:masterClrMapping/>
  </p:clrMapOvr>
  <p:transition spd="slow">
    <p:wip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1600" dirty="0"/>
              <a:t>Поиск и устранение неполадок в настройках статического маршрута</a:t>
            </a:r>
            <a:br>
              <a:rPr lang="en-US" sz="1600" dirty="0"/>
            </a:br>
            <a:r>
              <a:rPr lang="ru-RU" dirty="0"/>
              <a:t>Устранение неполадок. Отсутствие маршрута </a:t>
            </a:r>
            <a:r>
              <a:rPr lang="en-US" dirty="0"/>
              <a:t>(Cont.)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485" y="1384300"/>
            <a:ext cx="4247315" cy="246238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" y="1599743"/>
            <a:ext cx="135408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b="1" dirty="0"/>
              <a:t>Пакет поступает на интерфейс S0 / 0/0 на R2</a:t>
            </a:r>
            <a:endParaRPr lang="en-US" sz="14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2807577" y="1368076"/>
            <a:ext cx="176442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b="1" dirty="0"/>
              <a:t>R2 </a:t>
            </a:r>
            <a:r>
              <a:rPr lang="ru-RU" sz="1400" b="1" dirty="0" err="1"/>
              <a:t>декапсулирует</a:t>
            </a:r>
            <a:r>
              <a:rPr lang="ru-RU" sz="1400" b="1" dirty="0"/>
              <a:t> кадр и ищет маршрут к месту назначения</a:t>
            </a:r>
            <a:endParaRPr lang="en-US" sz="1400" b="1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0215" y="2108775"/>
            <a:ext cx="4269066" cy="23495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4572001" y="1721764"/>
            <a:ext cx="175715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b="1" dirty="0"/>
              <a:t>R2 имеет статический маршрут до 192.168.2.0/24 из интерфейса </a:t>
            </a:r>
            <a:r>
              <a:rPr lang="ru-RU" sz="1400" b="1" dirty="0" err="1"/>
              <a:t>Serial</a:t>
            </a:r>
            <a:r>
              <a:rPr lang="ru-RU" sz="1400" b="1" dirty="0"/>
              <a:t> 0/0/1</a:t>
            </a:r>
            <a:endParaRPr lang="en-US" sz="1400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7258093" y="1845129"/>
            <a:ext cx="167826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b="1" dirty="0"/>
              <a:t>R2 инкапсулирует пакет в новый кадр и отправляет S0/0/1</a:t>
            </a: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57016469"/>
      </p:ext>
    </p:extLst>
  </p:cSld>
  <p:clrMapOvr>
    <a:masterClrMapping/>
  </p:clrMapOvr>
  <p:transition spd="slow">
    <p:wip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1600" dirty="0"/>
              <a:t>Поиск и устранение неполадок в настройках статического маршрута</a:t>
            </a:r>
            <a:br>
              <a:rPr lang="en-US" sz="1600" dirty="0"/>
            </a:br>
            <a:r>
              <a:rPr lang="ru-RU" dirty="0"/>
              <a:t>Устранение неполадок. Отсутствие маршрута </a:t>
            </a:r>
            <a:r>
              <a:rPr lang="en-US" dirty="0"/>
              <a:t>(Cont.)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484" y="1168400"/>
            <a:ext cx="5907386" cy="33147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93484" y="1168400"/>
            <a:ext cx="1636916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b="1" dirty="0"/>
              <a:t>R3 </a:t>
            </a:r>
            <a:r>
              <a:rPr lang="ru-RU" sz="1400" b="1" dirty="0" err="1"/>
              <a:t>декапсулирует</a:t>
            </a:r>
            <a:r>
              <a:rPr lang="ru-RU" sz="1400" b="1" dirty="0"/>
              <a:t> кадр и видит подключенный маршрут до 192.168.2.0/24 </a:t>
            </a:r>
            <a:br>
              <a:rPr lang="ru-RU" sz="1400" b="1" dirty="0"/>
            </a:br>
            <a:r>
              <a:rPr lang="ru-RU" sz="1400" b="1" dirty="0"/>
              <a:t>с G0/0</a:t>
            </a:r>
            <a:endParaRPr lang="en-US" sz="14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4152900" y="1168400"/>
            <a:ext cx="22987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b="1" dirty="0"/>
              <a:t>R3 просматривает запись таблицы ARP для 192.168.2.10, чтобы найти MAC-адрес уровня 2 для </a:t>
            </a:r>
            <a:r>
              <a:rPr lang="en-US" sz="1400" b="1" dirty="0"/>
              <a:t>PC</a:t>
            </a:r>
            <a:r>
              <a:rPr lang="ru-RU" sz="1400" b="1" dirty="0"/>
              <a:t>3 (ARP используется, если это необходимо для PC3 MAC)</a:t>
            </a:r>
            <a:endParaRPr lang="en-US" sz="14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6451600" y="1066800"/>
            <a:ext cx="224790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ru-RU" sz="1400" b="1" dirty="0"/>
              <a:t>R3 инкапсулирует пакет в новый кадр с MAC-адресом интерфейса G0/0 в качестве исходного уровня 2-го уровня и MAC-адресом PC3 в качестве MAC-адреса назначения</a:t>
            </a:r>
          </a:p>
          <a:p>
            <a:pPr marL="285750" indent="-285750">
              <a:buFont typeface="Arial" charset="0"/>
              <a:buChar char="•"/>
            </a:pPr>
            <a:r>
              <a:rPr lang="ru-RU" sz="1400" b="1" dirty="0"/>
              <a:t>Кадр отправляется из интерфейса G0/0, и пакет поступает на интерфейс NIC PC3</a:t>
            </a: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024247488"/>
      </p:ext>
    </p:extLst>
  </p:cSld>
  <p:clrMapOvr>
    <a:masterClrMapping/>
  </p:clrMapOvr>
  <p:transition spd="slow">
    <p:wip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1600" dirty="0"/>
              <a:t>Поиск и устранение неполадок в настройках статического</a:t>
            </a:r>
            <a:r>
              <a:rPr lang="en-US" sz="1600" dirty="0"/>
              <a:t> </a:t>
            </a:r>
            <a:r>
              <a:rPr lang="ru-RU" sz="1600" dirty="0"/>
              <a:t>маршрута</a:t>
            </a:r>
            <a:br>
              <a:rPr lang="en-US" sz="1600" dirty="0"/>
            </a:br>
            <a:r>
              <a:rPr lang="ru-RU" dirty="0"/>
              <a:t>Устранение неполадок. Отсутствие маршрута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44065" y="798945"/>
            <a:ext cx="4415235" cy="3696856"/>
          </a:xfrm>
        </p:spPr>
        <p:txBody>
          <a:bodyPr/>
          <a:lstStyle/>
          <a:p>
            <a:r>
              <a:rPr lang="ru-RU" dirty="0"/>
              <a:t>Общие команды по устранению неполадок IOS включают</a:t>
            </a:r>
            <a:r>
              <a:rPr lang="en-US" dirty="0"/>
              <a:t>: </a:t>
            </a:r>
          </a:p>
          <a:p>
            <a:pPr lvl="1"/>
            <a:r>
              <a:rPr lang="en-US" b="1" dirty="0"/>
              <a:t>ping</a:t>
            </a:r>
            <a:r>
              <a:rPr lang="en-US" dirty="0"/>
              <a:t> </a:t>
            </a:r>
          </a:p>
          <a:p>
            <a:pPr lvl="1"/>
            <a:r>
              <a:rPr lang="en-US" b="1" dirty="0"/>
              <a:t>traceroute</a:t>
            </a:r>
            <a:r>
              <a:rPr lang="en-US" dirty="0"/>
              <a:t> </a:t>
            </a:r>
          </a:p>
          <a:p>
            <a:pPr lvl="1"/>
            <a:r>
              <a:rPr lang="en-US" b="1" dirty="0"/>
              <a:t>show </a:t>
            </a:r>
            <a:r>
              <a:rPr lang="en-US" b="1" dirty="0" err="1"/>
              <a:t>ip</a:t>
            </a:r>
            <a:r>
              <a:rPr lang="en-US" b="1" dirty="0"/>
              <a:t> route</a:t>
            </a:r>
            <a:r>
              <a:rPr lang="en-US" dirty="0"/>
              <a:t> </a:t>
            </a:r>
          </a:p>
          <a:p>
            <a:pPr lvl="1"/>
            <a:r>
              <a:rPr lang="en-US" b="1" dirty="0"/>
              <a:t>show </a:t>
            </a:r>
            <a:r>
              <a:rPr lang="en-US" b="1" dirty="0" err="1"/>
              <a:t>ip</a:t>
            </a:r>
            <a:r>
              <a:rPr lang="en-US" b="1" dirty="0"/>
              <a:t> interface brief </a:t>
            </a:r>
            <a:endParaRPr lang="en-US" dirty="0"/>
          </a:p>
          <a:p>
            <a:pPr lvl="1"/>
            <a:r>
              <a:rPr lang="en-US" b="1" dirty="0"/>
              <a:t>show </a:t>
            </a:r>
            <a:r>
              <a:rPr lang="en-US" b="1" dirty="0" err="1"/>
              <a:t>cdp</a:t>
            </a:r>
            <a:r>
              <a:rPr lang="en-US" b="1" dirty="0"/>
              <a:t> neighbors detail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9214" y="926523"/>
            <a:ext cx="4242645" cy="3238500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3009" y="926522"/>
            <a:ext cx="1971018" cy="216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880684"/>
      </p:ext>
    </p:extLst>
  </p:cSld>
  <p:clrMapOvr>
    <a:masterClrMapping/>
  </p:clrMapOvr>
  <p:transition spd="slow">
    <p:wip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1600" dirty="0"/>
              <a:t>Поиск и устранение неполадок в настройках статического</a:t>
            </a:r>
            <a:r>
              <a:rPr lang="en-US" sz="1600" dirty="0"/>
              <a:t> </a:t>
            </a:r>
            <a:r>
              <a:rPr lang="ru-RU" sz="1600" dirty="0"/>
              <a:t>маршрута</a:t>
            </a:r>
            <a:br>
              <a:rPr lang="en-US" sz="1600" dirty="0"/>
            </a:br>
            <a:r>
              <a:rPr lang="ru-RU" dirty="0"/>
              <a:t>Устранение неполадок. Отсутствие маршрута </a:t>
            </a:r>
            <a:r>
              <a:rPr lang="en-US" dirty="0"/>
              <a:t>(Cont.)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730" y="1089307"/>
            <a:ext cx="4760970" cy="239973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l="1968" t="4108" r="1638" b="5985"/>
          <a:stretch/>
        </p:blipFill>
        <p:spPr>
          <a:xfrm>
            <a:off x="5168900" y="1089307"/>
            <a:ext cx="3733800" cy="8509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/>
          <a:srcRect l="2540" t="9131" r="4127"/>
          <a:stretch/>
        </p:blipFill>
        <p:spPr>
          <a:xfrm>
            <a:off x="5168900" y="2024517"/>
            <a:ext cx="3714750" cy="81869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/>
          <a:srcRect l="1187" t="7210" r="1356" b="4703"/>
          <a:stretch/>
        </p:blipFill>
        <p:spPr>
          <a:xfrm>
            <a:off x="920751" y="3623199"/>
            <a:ext cx="3651250" cy="78118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7"/>
          <a:srcRect t="1527" r="3155" b="1"/>
          <a:stretch/>
        </p:blipFill>
        <p:spPr>
          <a:xfrm>
            <a:off x="4984750" y="3380412"/>
            <a:ext cx="3898900" cy="92947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8"/>
          <a:srcRect l="1942" r="2912" b="8627"/>
          <a:stretch/>
        </p:blipFill>
        <p:spPr>
          <a:xfrm>
            <a:off x="5187950" y="2843215"/>
            <a:ext cx="3714750" cy="376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319781"/>
      </p:ext>
    </p:extLst>
  </p:cSld>
  <p:clrMapOvr>
    <a:masterClrMapping/>
  </p:clrMapOvr>
  <p:transition spd="slow">
    <p:wip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1600" dirty="0"/>
              <a:t>Поиск и устранение неполадок в настройках статического</a:t>
            </a:r>
            <a:r>
              <a:rPr lang="en-US" sz="1600" dirty="0"/>
              <a:t> </a:t>
            </a:r>
            <a:r>
              <a:rPr lang="ru-RU" sz="1600" dirty="0"/>
              <a:t>маршрута</a:t>
            </a:r>
            <a:br>
              <a:rPr lang="en-US" sz="1600" dirty="0"/>
            </a:br>
            <a:r>
              <a:rPr lang="ru-RU" dirty="0"/>
              <a:t>Устранение проблем соединения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798944"/>
            <a:ext cx="5068978" cy="387153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l="1303" r="4928"/>
          <a:stretch/>
        </p:blipFill>
        <p:spPr>
          <a:xfrm>
            <a:off x="5373778" y="963711"/>
            <a:ext cx="3535273" cy="83837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/>
          <a:srcRect l="1640" t="-1" r="4086" b="1553"/>
          <a:stretch/>
        </p:blipFill>
        <p:spPr>
          <a:xfrm>
            <a:off x="5373779" y="1802089"/>
            <a:ext cx="3535272" cy="19111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499099" y="2184400"/>
            <a:ext cx="340995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/>
              <a:t>Маршрутизатор R2 отвечает на команду </a:t>
            </a:r>
            <a:r>
              <a:rPr lang="ru-RU" b="1" dirty="0" err="1"/>
              <a:t>traceroute</a:t>
            </a:r>
            <a:r>
              <a:rPr lang="ru-RU" b="1" dirty="0"/>
              <a:t> маршрутизатору R1. Маршрутизатор R1 отправляет пакеты обратно маршрутизатору R2.</a:t>
            </a:r>
            <a:endParaRPr lang="en-US" b="1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6971" y="798944"/>
            <a:ext cx="4084637" cy="227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817485"/>
      </p:ext>
    </p:extLst>
  </p:cSld>
  <p:clrMapOvr>
    <a:masterClrMapping/>
  </p:clrMapOvr>
  <p:transition spd="slow">
    <p:wip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1600" dirty="0"/>
              <a:t>Поиск и устранение неполадок в настройках статического</a:t>
            </a:r>
            <a:r>
              <a:rPr lang="en-US" sz="1600" dirty="0"/>
              <a:t> </a:t>
            </a:r>
            <a:r>
              <a:rPr lang="ru-RU" sz="1600" dirty="0"/>
              <a:t>маршрута</a:t>
            </a:r>
            <a:br>
              <a:rPr lang="en-US" sz="1600" dirty="0"/>
            </a:br>
            <a:r>
              <a:rPr lang="ru-RU" dirty="0"/>
              <a:t>Устранение проблем соединения </a:t>
            </a:r>
            <a:r>
              <a:rPr lang="en-US" dirty="0"/>
              <a:t>(Cont.)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411" y="963711"/>
            <a:ext cx="4187390" cy="323831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663" y="4115994"/>
            <a:ext cx="4089637" cy="53388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292815" y="1011717"/>
            <a:ext cx="353527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b="1" dirty="0"/>
              <a:t>Статический маршрут до 192.168.2.0/24 был настроен с использованием адреса следующего перехода 172.16.2.1.</a:t>
            </a:r>
            <a:endParaRPr lang="en-US" sz="1400" b="1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3777" y="2030486"/>
            <a:ext cx="3535488" cy="816608"/>
          </a:xfrm>
          <a:prstGeom prst="rect">
            <a:avLst/>
          </a:prstGeom>
        </p:spPr>
      </p:pic>
      <p:cxnSp>
        <p:nvCxnSpPr>
          <p:cNvPr id="12" name="Straight Arrow Connector 11"/>
          <p:cNvCxnSpPr>
            <a:endCxn id="4" idx="3"/>
          </p:cNvCxnSpPr>
          <p:nvPr/>
        </p:nvCxnSpPr>
        <p:spPr>
          <a:xfrm flipH="1">
            <a:off x="4686300" y="1917700"/>
            <a:ext cx="668430" cy="24652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313453" y="2829869"/>
            <a:ext cx="36416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b="1" dirty="0"/>
              <a:t>Неправильный маршрут удаляется и затем вводится правильный маршрут</a:t>
            </a:r>
            <a:endParaRPr lang="en-US" sz="1400" b="1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73777" y="3621077"/>
            <a:ext cx="3581310" cy="895328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68503" y="963711"/>
            <a:ext cx="2704408" cy="244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642650"/>
      </p:ext>
    </p:extLst>
  </p:cSld>
  <p:clrMapOvr>
    <a:masterClrMapping/>
  </p:clrMapOvr>
  <p:transition spd="slow">
    <p:wip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" y="41393"/>
            <a:ext cx="9144000" cy="1007014"/>
          </a:xfrm>
        </p:spPr>
        <p:txBody>
          <a:bodyPr/>
          <a:lstStyle/>
          <a:p>
            <a:r>
              <a:rPr lang="ru-RU" sz="1600" dirty="0"/>
              <a:t>Поиск и устранение неполадок в настройках статического</a:t>
            </a:r>
            <a:r>
              <a:rPr lang="en-US" sz="1600" dirty="0"/>
              <a:t> </a:t>
            </a:r>
            <a:r>
              <a:rPr lang="ru-RU" sz="1600" dirty="0"/>
              <a:t>маршрута</a:t>
            </a:r>
            <a:br>
              <a:rPr lang="en-US" sz="1600" dirty="0"/>
            </a:br>
            <a:r>
              <a:rPr lang="en-US" dirty="0"/>
              <a:t>Packet Tracer – </a:t>
            </a:r>
            <a:r>
              <a:rPr lang="ru-RU" dirty="0"/>
              <a:t>Поиск и устранение неполадок статических маршрутов</a:t>
            </a:r>
            <a:endParaRPr lang="en-US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7469" y="798456"/>
            <a:ext cx="5477718" cy="416768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564822644"/>
      </p:ext>
    </p:extLst>
  </p:cSld>
  <p:clrMapOvr>
    <a:masterClrMapping/>
  </p:clrMapOvr>
  <p:transition spd="slow">
    <p:wip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1600" dirty="0"/>
              <a:t>Поиск и устранение неполадок в настройках статического</a:t>
            </a:r>
            <a:r>
              <a:rPr lang="en-US" sz="1600" dirty="0"/>
              <a:t> </a:t>
            </a:r>
            <a:r>
              <a:rPr lang="ru-RU" sz="1600" dirty="0"/>
              <a:t>маршрута</a:t>
            </a:r>
            <a:br>
              <a:rPr lang="en-US" sz="1600" dirty="0"/>
            </a:br>
            <a:r>
              <a:rPr lang="en-US" dirty="0"/>
              <a:t>Lab – Troubleshooting Static Routes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8529" y="739370"/>
            <a:ext cx="5542892" cy="440413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9303588"/>
      </p:ext>
    </p:extLst>
  </p:cSld>
  <p:clrMapOvr>
    <a:masterClrMapping/>
  </p:clrMapOvr>
  <p:transition spd="slow">
    <p:wip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6425" y="915409"/>
            <a:ext cx="7598042" cy="1802391"/>
          </a:xfrm>
        </p:spPr>
        <p:txBody>
          <a:bodyPr/>
          <a:lstStyle/>
          <a:p>
            <a:r>
              <a:rPr lang="en-US" dirty="0"/>
              <a:t>2.4 </a:t>
            </a:r>
            <a:r>
              <a:rPr lang="ru-RU" dirty="0"/>
              <a:t>Обзор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6944279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ru-RU" altLang="en-US" sz="1600" dirty="0"/>
              <a:t>Статическая маршрутизация</a:t>
            </a:r>
            <a:br>
              <a:rPr lang="en-US" sz="1600" dirty="0">
                <a:latin typeface="Arial" charset="0"/>
              </a:rPr>
            </a:br>
            <a:r>
              <a:rPr lang="ru-RU" dirty="0"/>
              <a:t>Преимущества статической маршрутизации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336564" y="1217362"/>
            <a:ext cx="6049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/>
              <a:t>Динамическая маршрутизация против статической</a:t>
            </a:r>
            <a:endParaRPr lang="en-US" b="1" dirty="0"/>
          </a:p>
        </p:txBody>
      </p:sp>
      <p:grpSp>
        <p:nvGrpSpPr>
          <p:cNvPr id="6" name="Группа 5"/>
          <p:cNvGrpSpPr/>
          <p:nvPr/>
        </p:nvGrpSpPr>
        <p:grpSpPr>
          <a:xfrm>
            <a:off x="1156190" y="1586694"/>
            <a:ext cx="6429375" cy="3362325"/>
            <a:chOff x="1156190" y="1586694"/>
            <a:chExt cx="6429375" cy="3362325"/>
          </a:xfrm>
        </p:grpSpPr>
        <p:pic>
          <p:nvPicPr>
            <p:cNvPr id="3" name="Рисунок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56190" y="1586694"/>
              <a:ext cx="6410325" cy="2857500"/>
            </a:xfrm>
            <a:prstGeom prst="rect">
              <a:avLst/>
            </a:prstGeom>
          </p:spPr>
        </p:pic>
        <p:pic>
          <p:nvPicPr>
            <p:cNvPr id="4" name="Рисунок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56190" y="4444194"/>
              <a:ext cx="6429375" cy="5048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44122906"/>
      </p:ext>
    </p:extLst>
  </p:cSld>
  <p:clrMapOvr>
    <a:masterClrMapping/>
  </p:clrMapOvr>
  <p:transition spd="slow">
    <p:wipe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1"/>
          <p:cNvSpPr txBox="1">
            <a:spLocks/>
          </p:cNvSpPr>
          <p:nvPr/>
        </p:nvSpPr>
        <p:spPr bwMode="auto">
          <a:xfrm>
            <a:off x="1417131" y="1154627"/>
            <a:ext cx="6450388" cy="18644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61593" tIns="30796" rIns="61593" bIns="30796" numCol="1" anchor="t" anchorCtr="0" compatLnSpc="1">
            <a:prstTxWarp prst="textNoShape">
              <a:avLst/>
            </a:prstTxWarp>
          </a:bodyPr>
          <a:lstStyle>
            <a:lvl1pPr marL="236538" indent="-236538" algn="l" defTabSz="814388" rtl="0" eaLnBrk="0" fontAlgn="base" hangingPunct="0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574675" indent="-117475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14400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254125" indent="117475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604963" indent="223838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20621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6pPr>
            <a:lvl7pPr marL="25193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7pPr>
            <a:lvl8pPr marL="29765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8pPr>
            <a:lvl9pPr marL="34337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endParaRPr lang="en-US" sz="12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Объяснили, как статические маршруты реализуются в сетях малого и среднего бизнеса.</a:t>
            </a:r>
          </a:p>
          <a:p>
            <a:r>
              <a:rPr lang="ru-RU" dirty="0"/>
              <a:t>Настройка статических маршрутов для обеспечения возможности подключения в сетях малого и среднего бизнеса.</a:t>
            </a:r>
          </a:p>
          <a:p>
            <a:r>
              <a:rPr lang="ru-RU" dirty="0"/>
              <a:t>Устранение неполадок настройки статических маршрутов и маршрутов по умолчанию.</a:t>
            </a:r>
            <a:endParaRPr lang="en-US" dirty="0"/>
          </a:p>
        </p:txBody>
      </p:sp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 sz="1400" dirty="0">
                <a:latin typeface="Arial" charset="0"/>
              </a:rPr>
              <a:t>Заключение</a:t>
            </a:r>
            <a:br>
              <a:rPr lang="en-US" dirty="0">
                <a:latin typeface="Arial" charset="0"/>
              </a:rPr>
            </a:br>
            <a:r>
              <a:rPr lang="ru-RU" dirty="0">
                <a:latin typeface="Arial" charset="0"/>
              </a:rPr>
              <a:t>Глава </a:t>
            </a:r>
            <a:r>
              <a:rPr lang="en-US" dirty="0">
                <a:latin typeface="Arial" charset="0"/>
              </a:rPr>
              <a:t> 2: </a:t>
            </a:r>
            <a:r>
              <a:rPr lang="ru-RU" dirty="0">
                <a:latin typeface="Arial" charset="0"/>
              </a:rPr>
              <a:t>Статическая маршрутизация</a:t>
            </a:r>
            <a:endParaRPr lang="en-US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5629910"/>
      </p:ext>
    </p:extLst>
  </p:cSld>
  <p:clrMapOvr>
    <a:masterClrMapping/>
  </p:clrMapOvr>
  <p:transition spd="slow">
    <p:wip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1400" dirty="0">
                <a:latin typeface="Arial" charset="0"/>
              </a:rPr>
              <a:t>Section 2.1</a:t>
            </a:r>
            <a:br>
              <a:rPr lang="en-US" dirty="0">
                <a:latin typeface="Arial" charset="0"/>
              </a:rPr>
            </a:br>
            <a:r>
              <a:rPr lang="en-US" dirty="0">
                <a:latin typeface="Arial" charset="0"/>
              </a:rPr>
              <a:t>New Terms and Commands</a:t>
            </a:r>
          </a:p>
        </p:txBody>
      </p:sp>
      <p:graphicFrame>
        <p:nvGraphicFramePr>
          <p:cNvPr id="3" name="Content Placeholder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04274963"/>
              </p:ext>
            </p:extLst>
          </p:nvPr>
        </p:nvGraphicFramePr>
        <p:xfrm>
          <a:off x="207959" y="912813"/>
          <a:ext cx="7119940" cy="10972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559970">
                  <a:extLst>
                    <a:ext uri="{9D8B030D-6E8A-4147-A177-3AD203B41FA5}">
                      <a16:colId xmlns:a16="http://schemas.microsoft.com/office/drawing/2014/main" val="2731093094"/>
                    </a:ext>
                  </a:extLst>
                </a:gridCol>
                <a:gridCol w="35599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055687">
                <a:tc>
                  <a:txBody>
                    <a:bodyPr/>
                    <a:lstStyle/>
                    <a:p>
                      <a:pPr marL="173038" indent="-173038" algn="l" defTabSz="685777" rtl="0" eaLnBrk="1" latinLnBrk="0" hangingPunct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stub network</a:t>
                      </a:r>
                    </a:p>
                    <a:p>
                      <a:pPr marL="173038" indent="-173038" algn="l" defTabSz="685777" rtl="0" eaLnBrk="1" latinLnBrk="0" hangingPunct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stub router</a:t>
                      </a:r>
                    </a:p>
                    <a:p>
                      <a:pPr marL="173038" indent="-173038" algn="l" defTabSz="685777" rtl="0" eaLnBrk="1" latinLnBrk="0" hangingPunct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Standard static route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3038" indent="-173038" algn="l" defTabSz="685777" rtl="0" eaLnBrk="1" latinLnBrk="0" hangingPunct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Summary static route</a:t>
                      </a:r>
                    </a:p>
                    <a:p>
                      <a:pPr marL="173038" indent="-173038" algn="l" defTabSz="685777" rtl="0" eaLnBrk="1" latinLnBrk="0" hangingPunct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Floating static route</a:t>
                      </a:r>
                    </a:p>
                    <a:p>
                      <a:pPr marL="173038" indent="-173038" algn="l" defTabSz="685777" rtl="0" eaLnBrk="1" latinLnBrk="0" hangingPunct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exit interface</a:t>
                      </a:r>
                    </a:p>
                    <a:p>
                      <a:pPr marL="173038" indent="-173038" algn="l" defTabSz="685777" rtl="0" eaLnBrk="1" latinLnBrk="0" hangingPunct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endParaRPr lang="en-US" sz="140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07950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94453015"/>
      </p:ext>
    </p:extLst>
  </p:cSld>
  <p:clrMapOvr>
    <a:masterClrMapping/>
  </p:clrMapOvr>
  <p:transition spd="slow">
    <p:wip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1400" dirty="0">
                <a:latin typeface="Arial" charset="0"/>
              </a:rPr>
              <a:t>Section 2.2</a:t>
            </a:r>
            <a:br>
              <a:rPr lang="en-US" dirty="0">
                <a:latin typeface="Arial" charset="0"/>
              </a:rPr>
            </a:br>
            <a:r>
              <a:rPr lang="en-US" dirty="0">
                <a:latin typeface="Arial" charset="0"/>
              </a:rPr>
              <a:t>New Terms and Commands</a:t>
            </a:r>
          </a:p>
        </p:txBody>
      </p:sp>
      <p:graphicFrame>
        <p:nvGraphicFramePr>
          <p:cNvPr id="3" name="Content Placeholder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44201240"/>
              </p:ext>
            </p:extLst>
          </p:nvPr>
        </p:nvGraphicFramePr>
        <p:xfrm>
          <a:off x="144459" y="798513"/>
          <a:ext cx="7881940" cy="13614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940970">
                  <a:extLst>
                    <a:ext uri="{9D8B030D-6E8A-4147-A177-3AD203B41FA5}">
                      <a16:colId xmlns:a16="http://schemas.microsoft.com/office/drawing/2014/main" val="2731093094"/>
                    </a:ext>
                  </a:extLst>
                </a:gridCol>
                <a:gridCol w="39409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173038" indent="-173038" algn="l" defTabSz="685777" rtl="0" eaLnBrk="1" latinLnBrk="0" hangingPunct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next-hop IP address</a:t>
                      </a:r>
                    </a:p>
                    <a:p>
                      <a:pPr marL="173038" indent="-173038" algn="l" defTabSz="685777" rtl="0" eaLnBrk="1" latinLnBrk="0" hangingPunct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next-hop static route </a:t>
                      </a:r>
                    </a:p>
                    <a:p>
                      <a:pPr marL="173038" indent="-173038" algn="l" defTabSz="685777" rtl="0" eaLnBrk="1" latinLnBrk="0" hangingPunct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directly connected static route</a:t>
                      </a:r>
                    </a:p>
                    <a:p>
                      <a:pPr marL="173038" indent="-173038" algn="l" defTabSz="685777" rtl="0" eaLnBrk="1" latinLnBrk="0" hangingPunct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fully specified static route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3038" indent="-173038" algn="l" defTabSz="685777" rtl="0" eaLnBrk="1" latinLnBrk="0" hangingPunct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recursive lookup</a:t>
                      </a:r>
                    </a:p>
                    <a:p>
                      <a:pPr marL="173038" indent="-173038" algn="l" defTabSz="685777" rtl="0" eaLnBrk="1" latinLnBrk="0" hangingPunct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link-local address</a:t>
                      </a:r>
                    </a:p>
                    <a:p>
                      <a:pPr marL="173038" indent="-173038" algn="l" defTabSz="685777" rtl="0" eaLnBrk="1" latinLnBrk="0" hangingPunct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host route</a:t>
                      </a:r>
                    </a:p>
                    <a:p>
                      <a:pPr marL="173038" indent="-173038" algn="l" defTabSz="685777" rtl="0" eaLnBrk="1" latinLnBrk="0" hangingPunct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local host route</a:t>
                      </a:r>
                    </a:p>
                    <a:p>
                      <a:pPr marL="173038" indent="-173038" algn="l" defTabSz="685777" rtl="0" eaLnBrk="1" latinLnBrk="0" hangingPunct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endParaRPr lang="en-US" sz="1400" b="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07950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52238262"/>
      </p:ext>
    </p:extLst>
  </p:cSld>
  <p:clrMapOvr>
    <a:masterClrMapping/>
  </p:clrMapOvr>
  <p:transition spd="slow">
    <p:wip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90828277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altLang="en-US" sz="1600" dirty="0"/>
              <a:t>Статическая маршрутизация</a:t>
            </a:r>
            <a:br>
              <a:rPr lang="en-US" sz="1600" dirty="0">
                <a:latin typeface="Arial" charset="0"/>
              </a:rPr>
            </a:br>
            <a:r>
              <a:rPr lang="ru-RU" altLang="en-US" dirty="0"/>
              <a:t>Задачи статической маршрутизации</a:t>
            </a:r>
            <a:endParaRPr lang="en-CA" altLang="en-US" dirty="0"/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>
          <a:xfrm>
            <a:off x="144065" y="798944"/>
            <a:ext cx="4288598" cy="4156233"/>
          </a:xfrm>
        </p:spPr>
        <p:txBody>
          <a:bodyPr/>
          <a:lstStyle/>
          <a:p>
            <a:pPr marL="0" indent="0">
              <a:buNone/>
            </a:pPr>
            <a:r>
              <a:rPr lang="ru-RU" altLang="en-US" dirty="0"/>
              <a:t>Три способа использования статических маршрутов:</a:t>
            </a:r>
          </a:p>
          <a:p>
            <a:r>
              <a:rPr lang="ru-RU" altLang="en-US" dirty="0"/>
              <a:t>Маленькие сети, которые не будут расти</a:t>
            </a:r>
          </a:p>
          <a:p>
            <a:r>
              <a:rPr lang="ru-RU" altLang="en-US" dirty="0"/>
              <a:t>Маршрутизация в и из тупиковых сетей</a:t>
            </a:r>
          </a:p>
          <a:p>
            <a:pPr lvl="1"/>
            <a:r>
              <a:rPr lang="ru-RU" altLang="en-US" dirty="0"/>
              <a:t>Тупиковая сеть - сеть доступная по одному маршруту и имеющая одного соседа</a:t>
            </a:r>
          </a:p>
          <a:p>
            <a:pPr lvl="1"/>
            <a:r>
              <a:rPr lang="ru-RU" altLang="en-US" dirty="0"/>
              <a:t>172.16.3.0 - это Тупиковая сеть</a:t>
            </a:r>
          </a:p>
          <a:p>
            <a:r>
              <a:rPr lang="ru-RU" altLang="en-US" dirty="0"/>
              <a:t>Единственный маршрут по умолчанию для определения пути к любой сети, не найденной в таблице маршрутизации</a:t>
            </a:r>
          </a:p>
          <a:p>
            <a:pPr lvl="1"/>
            <a:r>
              <a:rPr lang="ru-RU" altLang="en-US" dirty="0"/>
              <a:t>Используйте маршрут по умолчанию на R1, чтобы указать путь через R2 для достижения всех других сетей</a:t>
            </a:r>
            <a:endParaRPr lang="en-CA" altLang="en-US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2663" y="1524575"/>
            <a:ext cx="4410602" cy="304232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2001" y="1533859"/>
            <a:ext cx="20116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b="1" dirty="0"/>
              <a:t>Тупиковые сети и тупиковые маршрутизаторы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400837481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 sz="1600" dirty="0">
                <a:latin typeface="Arial" charset="0"/>
              </a:rPr>
              <a:t>Типы статических маршрутов</a:t>
            </a:r>
            <a:br>
              <a:rPr lang="en-US" sz="1600" dirty="0">
                <a:latin typeface="Arial" charset="0"/>
              </a:rPr>
            </a:br>
            <a:r>
              <a:rPr lang="ru-RU" altLang="en-US" dirty="0"/>
              <a:t>Применение статического маршрута</a:t>
            </a:r>
            <a:endParaRPr lang="en-US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39700" y="1079500"/>
            <a:ext cx="8585199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4213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</a:pPr>
            <a:r>
              <a:rPr lang="ru-RU" sz="1600" dirty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Используйте статические маршруты для:</a:t>
            </a:r>
          </a:p>
          <a:p>
            <a:pPr marL="285750" indent="-285750" defTabSz="684213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Подключения к определенной сети</a:t>
            </a:r>
          </a:p>
          <a:p>
            <a:pPr marL="285750" indent="-285750" defTabSz="684213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Подключения тупикового маршрутизатора</a:t>
            </a:r>
          </a:p>
          <a:p>
            <a:pPr marL="285750" indent="-285750" defTabSz="684213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Суммирования записей таблицы маршрутизации, которые уменьшают размер  таблицы маршрутизации</a:t>
            </a:r>
          </a:p>
          <a:p>
            <a:pPr marL="285750" indent="-285750" defTabSz="684213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Создания резервного маршрута в случае сбоя основного маршрута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6946885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1600" dirty="0">
                <a:latin typeface="Arial" charset="0"/>
              </a:rPr>
              <a:t>Типы статических маршрутов</a:t>
            </a:r>
            <a:br>
              <a:rPr lang="en-US" altLang="en-US" sz="1600" dirty="0"/>
            </a:br>
            <a:r>
              <a:rPr lang="ru-RU" altLang="en-US" dirty="0"/>
              <a:t>Стандартный статический маршрут</a:t>
            </a:r>
            <a:endParaRPr lang="en-CA" altLang="en-US" dirty="0"/>
          </a:p>
        </p:txBody>
      </p:sp>
      <p:sp>
        <p:nvSpPr>
          <p:cNvPr id="25603" name="Content Placeholder 2"/>
          <p:cNvSpPr>
            <a:spLocks noGrp="1"/>
          </p:cNvSpPr>
          <p:nvPr>
            <p:ph idx="1"/>
          </p:nvPr>
        </p:nvSpPr>
        <p:spPr>
          <a:xfrm>
            <a:off x="145358" y="896445"/>
            <a:ext cx="8853286" cy="3900163"/>
          </a:xfrm>
        </p:spPr>
        <p:txBody>
          <a:bodyPr/>
          <a:lstStyle/>
          <a:p>
            <a:r>
              <a:rPr lang="ru-RU" altLang="en-US" dirty="0"/>
              <a:t>R2, сконфигурирован со статическим маршрутом для достижения тупиковой сети 172.16.3.0/24</a:t>
            </a:r>
            <a:endParaRPr lang="en-CA" altLang="en-US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6307" y="1433513"/>
            <a:ext cx="5914204" cy="3458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18143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Default Theme">
  <a:themeElements>
    <a:clrScheme name="Custom 6">
      <a:dk1>
        <a:srgbClr val="58585B"/>
      </a:dk1>
      <a:lt1>
        <a:srgbClr val="FFFFFF"/>
      </a:lt1>
      <a:dk2>
        <a:srgbClr val="58585B"/>
      </a:dk2>
      <a:lt2>
        <a:srgbClr val="81C569"/>
      </a:lt2>
      <a:accent1>
        <a:srgbClr val="004C69"/>
      </a:accent1>
      <a:accent2>
        <a:srgbClr val="9E0B0F"/>
      </a:accent2>
      <a:accent3>
        <a:srgbClr val="FFFFFF"/>
      </a:accent3>
      <a:accent4>
        <a:srgbClr val="367187"/>
      </a:accent4>
      <a:accent5>
        <a:srgbClr val="38C6F4"/>
      </a:accent5>
      <a:accent6>
        <a:srgbClr val="FBAB18"/>
      </a:accent6>
      <a:hlink>
        <a:srgbClr val="38C6F4"/>
      </a:hlink>
      <a:folHlink>
        <a:srgbClr val="81C569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36A4D7"/>
        </a:solidFill>
        <a:ln>
          <a:noFill/>
        </a:ln>
        <a:effectLst/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Default Theme" id="{A3178FD6-045E-43BB-9FF9-79BDC55288A1}" vid="{B3635A64-254C-4D4D-B1C2-6197525273F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11371</TotalTime>
  <Words>3376</Words>
  <Application>Microsoft Office PowerPoint</Application>
  <PresentationFormat>Экран (16:9)</PresentationFormat>
  <Paragraphs>466</Paragraphs>
  <Slides>63</Slides>
  <Notes>62</Notes>
  <HiddenSlides>2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63</vt:i4>
      </vt:variant>
    </vt:vector>
  </HeadingPairs>
  <TitlesOfParts>
    <vt:vector size="68" baseType="lpstr">
      <vt:lpstr>Arial</vt:lpstr>
      <vt:lpstr>Calibri</vt:lpstr>
      <vt:lpstr>CiscoSans ExtraLight</vt:lpstr>
      <vt:lpstr>Wingdings</vt:lpstr>
      <vt:lpstr>Default Theme</vt:lpstr>
      <vt:lpstr>Глава 2: Статическая маршрутизация</vt:lpstr>
      <vt:lpstr>Глава 2 – Цели и задачи  </vt:lpstr>
      <vt:lpstr>Глава 2 – Цели и задачи (Cont.)</vt:lpstr>
      <vt:lpstr>2.1 Реализация статических маршрутов</vt:lpstr>
      <vt:lpstr>Статическая маршрутизация Доступ к удаленным сетям</vt:lpstr>
      <vt:lpstr>Статическая маршрутизация Преимущества статической маршрутизации</vt:lpstr>
      <vt:lpstr>Статическая маршрутизация Задачи статической маршрутизации</vt:lpstr>
      <vt:lpstr>Типы статических маршрутов Применение статического маршрута</vt:lpstr>
      <vt:lpstr>Типы статических маршрутов Стандартный статический маршрут</vt:lpstr>
      <vt:lpstr>Типы статических маршрутов Статический маршрут по умолчанию</vt:lpstr>
      <vt:lpstr>Типы статических маршрутов Объединенный статический маршрут</vt:lpstr>
      <vt:lpstr>Типы статических маршрутов Плавающий статический маршрут</vt:lpstr>
      <vt:lpstr>2.2 Настройка статических маршрутов и маршрутов по умолчанию</vt:lpstr>
      <vt:lpstr>Настройка статических маршрутов IPv4 Команда ip route</vt:lpstr>
      <vt:lpstr>Настройка статических маршрутов IPv4 Параметры следующего перехода</vt:lpstr>
      <vt:lpstr>Настройка статических маршрутов IPv4 Параметры следующего перехода  (Cont.)</vt:lpstr>
      <vt:lpstr>Настройка статических маршрутов IPv4 Настройка статического маршрута следующего перехода</vt:lpstr>
      <vt:lpstr>Настройка статических маршрутов IPv4 Настройка статического маршрута следующего перехода (Cont.)</vt:lpstr>
      <vt:lpstr>Настройка статических маршрутов IPv4 Настройка напрямую подключенного статического маршрута</vt:lpstr>
      <vt:lpstr>Настройка статических маршрутов IPv4 Настройка полностью заданного статического маршрута (Cont.)</vt:lpstr>
      <vt:lpstr>Настройка статических маршрутов IPv4 Проверка статического маршрута</vt:lpstr>
      <vt:lpstr>Настройка статических маршрутов IPv4 Проверка статического маршрута</vt:lpstr>
      <vt:lpstr>Настройка маршрутов IPv4 по умолчанию Статический маршрут по умолчанию</vt:lpstr>
      <vt:lpstr>Настройка маршрутов IPv4 по умолчанию Настройка статического маршрута по умолчанию</vt:lpstr>
      <vt:lpstr>Настройка маршрутов IPv4 по умолчанию Проверка статического маршрута по умолчанию</vt:lpstr>
      <vt:lpstr>Настройка маршрутов IPv4 по умолчанию Packet Tracer – Настройка статических маршрутов IPv4 и маршрутов IPv4 по умолчанию</vt:lpstr>
      <vt:lpstr>Настройка маршрутов IPv4 по умолчанию Lab – Настройка статических маршрутов IPv4 и маршрутов IPv4 по умолчанию.</vt:lpstr>
      <vt:lpstr>Настройка статических маршрутов IPv6 Команда ipv6 route</vt:lpstr>
      <vt:lpstr>Настройка статических маршрутов IPv6 Команда ipv6 route (Cont.)</vt:lpstr>
      <vt:lpstr>Настройка статических маршрутов IPv6 Параметры следующего перехода</vt:lpstr>
      <vt:lpstr>Настройка статических маршрутов IPv6 Параметры следующего перехода (Cont.)</vt:lpstr>
      <vt:lpstr>Настройка статических маршрутов IPv6 Настройка статического маршрута IPv6 следующего перехода</vt:lpstr>
      <vt:lpstr>Настройка статических маршрутов IPv6 Настройка напрямую подключенного статического маршрута IPv6</vt:lpstr>
      <vt:lpstr>Настройка статических маршрутов IPv6 Настройка полностью заданного статического маршрута IPv6</vt:lpstr>
      <vt:lpstr>Настройка статических маршрутов IPv6 Проверка статических маршрутов IPv6</vt:lpstr>
      <vt:lpstr>Настройка маршрутов IPv6 по умолчанию Статический маршрут IPv6 по умолчанию</vt:lpstr>
      <vt:lpstr>Настройка маршрутов IPv6 по умолчанию Настройка статического маршрута IPv6 по умолчанию</vt:lpstr>
      <vt:lpstr>Настройка маршрутов IPv6 по умолчанию Проверка статического маршрута по умолчанию</vt:lpstr>
      <vt:lpstr>Настройка маршрутов IPv6 по умолчанию Packet Tracer – Настройка статических маршрутов IPv6 и маршрутов IPv6 по умолчанию</vt:lpstr>
      <vt:lpstr>Настройка маршрутов IPv6 по умолчанию Lab – Настройка статических маршрутов и маршрутов IPv6 по умолчанию</vt:lpstr>
      <vt:lpstr>Настройка плавающих статических маршрутов Плавающие статические маршруты</vt:lpstr>
      <vt:lpstr>Настройка плавающих статических маршрутов Настройка плавающего статического маршрута IPv4</vt:lpstr>
      <vt:lpstr>Настройка плавающих статических маршрутов Проверка плавающего статического маршрута IPv4</vt:lpstr>
      <vt:lpstr>Настройка плавающих статических маршрутов Проверка плавающего статического маршрута IPv4 (Cont.)</vt:lpstr>
      <vt:lpstr>Настройка плавающих статических маршрутов Настройка плавающего статического маршрута IPv6</vt:lpstr>
      <vt:lpstr>Настройка плавающих статических маршрутов Packet Tracer - Настройка плавающих статических маршрутов</vt:lpstr>
      <vt:lpstr>Настройка статических маршрутов хостов Настройка статических маршрутов хостов для IPv4 и IPv6</vt:lpstr>
      <vt:lpstr>Настройка статических маршрутов хостов Настройка статических маршрутов хостов для IPv4 и IPv6</vt:lpstr>
      <vt:lpstr>2.3 Поиск и устранение неполадок, связанных со статическими маршрутами</vt:lpstr>
      <vt:lpstr>Поиск и устранение неполадок в настройках статического маршрута Устранение неполадок. Отсутствие маршрута</vt:lpstr>
      <vt:lpstr>Поиск и устранение неполадок в настройках статического маршрута Устранение неполадок. Отсутствие маршрута (Cont.)</vt:lpstr>
      <vt:lpstr>Поиск и устранение неполадок в настройках статического маршрута Устранение неполадок. Отсутствие маршрута (Cont.)</vt:lpstr>
      <vt:lpstr>Поиск и устранение неполадок в настройках статического маршрута Устранение неполадок. Отсутствие маршрута</vt:lpstr>
      <vt:lpstr>Поиск и устранение неполадок в настройках статического маршрута Устранение неполадок. Отсутствие маршрута (Cont.)</vt:lpstr>
      <vt:lpstr>Поиск и устранение неполадок в настройках статического маршрута Устранение проблем соединения</vt:lpstr>
      <vt:lpstr>Поиск и устранение неполадок в настройках статического маршрута Устранение проблем соединения (Cont.)</vt:lpstr>
      <vt:lpstr>Поиск и устранение неполадок в настройках статического маршрута Packet Tracer – Поиск и устранение неполадок статических маршрутов</vt:lpstr>
      <vt:lpstr>Поиск и устранение неполадок в настройках статического маршрута Lab – Troubleshooting Static Routes</vt:lpstr>
      <vt:lpstr>2.4 Обзор</vt:lpstr>
      <vt:lpstr>Заключение Глава  2: Статическая маршрутизация</vt:lpstr>
      <vt:lpstr>Section 2.1 New Terms and Commands</vt:lpstr>
      <vt:lpstr>Section 2.2 New Terms and Commands</vt:lpstr>
      <vt:lpstr>Презентация PowerPoint</vt:lpstr>
    </vt:vector>
  </TitlesOfParts>
  <Company>Cisco Systems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bvachon@cisco.com</dc:creator>
  <cp:lastModifiedBy>admin</cp:lastModifiedBy>
  <cp:revision>357</cp:revision>
  <dcterms:created xsi:type="dcterms:W3CDTF">2016-08-22T22:27:36Z</dcterms:created>
  <dcterms:modified xsi:type="dcterms:W3CDTF">2021-10-05T04:48:25Z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Offisync_ProviderInitializationData">
    <vt:lpwstr>https://cisco.jiveon.com</vt:lpwstr>
  </property>
  <property fmtid="{D5CDD505-2E9C-101B-9397-08002B2CF9AE}" pid="3" name="Offisync_UpdateToken">
    <vt:lpwstr>1</vt:lpwstr>
  </property>
  <property fmtid="{D5CDD505-2E9C-101B-9397-08002B2CF9AE}" pid="4" name="Offisync_ServerID">
    <vt:lpwstr>07841bbc-cd3c-4a76-827f-75a2226890f4</vt:lpwstr>
  </property>
  <property fmtid="{D5CDD505-2E9C-101B-9397-08002B2CF9AE}" pid="5" name="Offisync_UniqueId">
    <vt:lpwstr>1702406</vt:lpwstr>
  </property>
  <property fmtid="{D5CDD505-2E9C-101B-9397-08002B2CF9AE}" pid="6" name="Jive_VersionGuid">
    <vt:lpwstr>fd96a0b3-f68d-4727-8e4f-2128d37ed30a</vt:lpwstr>
  </property>
  <property fmtid="{D5CDD505-2E9C-101B-9397-08002B2CF9AE}" pid="7" name="Jive_LatestUserAccountName">
    <vt:lpwstr>alljohns</vt:lpwstr>
  </property>
</Properties>
</file>